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sldIdLst>
    <p:sldId id="256" r:id="rId3"/>
    <p:sldId id="396" r:id="rId4"/>
    <p:sldId id="497" r:id="rId5"/>
    <p:sldId id="499" r:id="rId6"/>
    <p:sldId id="520" r:id="rId7"/>
    <p:sldId id="517" r:id="rId8"/>
    <p:sldId id="516" r:id="rId9"/>
    <p:sldId id="521" r:id="rId10"/>
    <p:sldId id="518" r:id="rId11"/>
    <p:sldId id="522" r:id="rId12"/>
    <p:sldId id="519" r:id="rId13"/>
    <p:sldId id="523" r:id="rId14"/>
    <p:sldId id="524" r:id="rId15"/>
    <p:sldId id="515" r:id="rId16"/>
    <p:sldId id="527" r:id="rId17"/>
    <p:sldId id="572" r:id="rId18"/>
    <p:sldId id="525" r:id="rId19"/>
    <p:sldId id="26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B6D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599" autoAdjust="0"/>
  </p:normalViewPr>
  <p:slideViewPr>
    <p:cSldViewPr snapToGrid="0" snapToObjects="1">
      <p:cViewPr varScale="1">
        <p:scale>
          <a:sx n="106" d="100"/>
          <a:sy n="106" d="100"/>
        </p:scale>
        <p:origin x="180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AD44FC-D6CC-6341-819E-3FC65F8070D7}" type="datetimeFigureOut">
              <a:rPr lang="en-US" smtClean="0"/>
              <a:t>2/27/19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DA118-615C-5944-A354-288A865E7C1A}" type="slidenum">
              <a:rPr lang="en-US" smtClean="0"/>
              <a:t>‹#›</a:t>
            </a:fld>
            <a:endParaRPr lang="en-US"/>
          </a:p>
        </p:txBody>
      </p:sp>
    </p:spTree>
    <p:extLst>
      <p:ext uri="{BB962C8B-B14F-4D97-AF65-F5344CB8AC3E}">
        <p14:creationId xmlns:p14="http://schemas.microsoft.com/office/powerpoint/2010/main" val="19684994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D40B6E33-7D0C-4B10-9336-F89A15E27215}" type="slidenum">
              <a:rPr lang="en-US" smtClean="0"/>
              <a:pPr/>
              <a:t>4</a:t>
            </a:fld>
            <a:endParaRPr lang="en-US" dirty="0"/>
          </a:p>
        </p:txBody>
      </p:sp>
      <p:sp>
        <p:nvSpPr>
          <p:cNvPr id="72706" name="Rectangle 2"/>
          <p:cNvSpPr>
            <a:spLocks noChangeArrowheads="1"/>
          </p:cNvSpPr>
          <p:nvPr/>
        </p:nvSpPr>
        <p:spPr bwMode="auto">
          <a:xfrm>
            <a:off x="3886200" y="0"/>
            <a:ext cx="2971800" cy="457200"/>
          </a:xfrm>
          <a:prstGeom prst="rect">
            <a:avLst/>
          </a:prstGeom>
          <a:noFill/>
          <a:ln w="12700">
            <a:noFill/>
            <a:miter lim="800000"/>
            <a:headEnd/>
            <a:tailEnd/>
          </a:ln>
        </p:spPr>
        <p:txBody>
          <a:bodyPr wrap="none" anchor="ctr"/>
          <a:lstStyle/>
          <a:p>
            <a:pPr>
              <a:lnSpc>
                <a:spcPct val="90000"/>
              </a:lnSpc>
              <a:spcBef>
                <a:spcPct val="20000"/>
              </a:spcBef>
              <a:spcAft>
                <a:spcPct val="10000"/>
              </a:spcAft>
              <a:buClr>
                <a:srgbClr val="963C26"/>
              </a:buClr>
              <a:buFont typeface="Wingdings" pitchFamily="2" charset="2"/>
              <a:buChar char="§"/>
            </a:pPr>
            <a:endParaRPr lang="en-CA" dirty="0"/>
          </a:p>
        </p:txBody>
      </p:sp>
      <p:sp>
        <p:nvSpPr>
          <p:cNvPr id="72708" name="Rectangle 4"/>
          <p:cNvSpPr>
            <a:spLocks noChangeArrowheads="1"/>
          </p:cNvSpPr>
          <p:nvPr/>
        </p:nvSpPr>
        <p:spPr bwMode="auto">
          <a:xfrm>
            <a:off x="0" y="8686800"/>
            <a:ext cx="2971800" cy="457200"/>
          </a:xfrm>
          <a:prstGeom prst="rect">
            <a:avLst/>
          </a:prstGeom>
          <a:noFill/>
          <a:ln w="12700">
            <a:noFill/>
            <a:miter lim="800000"/>
            <a:headEnd/>
            <a:tailEnd/>
          </a:ln>
        </p:spPr>
        <p:txBody>
          <a:bodyPr wrap="none" anchor="ctr"/>
          <a:lstStyle/>
          <a:p>
            <a:pPr>
              <a:lnSpc>
                <a:spcPct val="90000"/>
              </a:lnSpc>
              <a:spcBef>
                <a:spcPct val="20000"/>
              </a:spcBef>
              <a:spcAft>
                <a:spcPct val="10000"/>
              </a:spcAft>
              <a:buClr>
                <a:srgbClr val="963C26"/>
              </a:buClr>
              <a:buFont typeface="Wingdings" pitchFamily="2" charset="2"/>
              <a:buChar char="§"/>
            </a:pPr>
            <a:endParaRPr lang="en-CA" dirty="0"/>
          </a:p>
        </p:txBody>
      </p:sp>
      <p:sp>
        <p:nvSpPr>
          <p:cNvPr id="72709" name="Rectangle 5"/>
          <p:cNvSpPr>
            <a:spLocks noChangeArrowheads="1"/>
          </p:cNvSpPr>
          <p:nvPr/>
        </p:nvSpPr>
        <p:spPr bwMode="auto">
          <a:xfrm>
            <a:off x="0" y="0"/>
            <a:ext cx="2971800" cy="457200"/>
          </a:xfrm>
          <a:prstGeom prst="rect">
            <a:avLst/>
          </a:prstGeom>
          <a:noFill/>
          <a:ln w="12700">
            <a:noFill/>
            <a:miter lim="800000"/>
            <a:headEnd/>
            <a:tailEnd/>
          </a:ln>
        </p:spPr>
        <p:txBody>
          <a:bodyPr wrap="none" anchor="ctr"/>
          <a:lstStyle/>
          <a:p>
            <a:pPr>
              <a:lnSpc>
                <a:spcPct val="90000"/>
              </a:lnSpc>
              <a:spcBef>
                <a:spcPct val="20000"/>
              </a:spcBef>
              <a:spcAft>
                <a:spcPct val="10000"/>
              </a:spcAft>
              <a:buClr>
                <a:srgbClr val="963C26"/>
              </a:buClr>
              <a:buFont typeface="Wingdings" pitchFamily="2" charset="2"/>
              <a:buChar char="§"/>
            </a:pPr>
            <a:endParaRPr lang="en-CA" dirty="0"/>
          </a:p>
        </p:txBody>
      </p:sp>
      <p:sp>
        <p:nvSpPr>
          <p:cNvPr id="72710"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72711" name="Rectangle 7"/>
          <p:cNvSpPr>
            <a:spLocks noGrp="1" noChangeArrowheads="1"/>
          </p:cNvSpPr>
          <p:nvPr>
            <p:ph type="body" idx="1"/>
          </p:nvPr>
        </p:nvSpPr>
        <p:spPr>
          <a:xfrm>
            <a:off x="914400" y="4343400"/>
            <a:ext cx="5029200" cy="4114800"/>
          </a:xfrm>
          <a:noFill/>
          <a:ln/>
        </p:spPr>
        <p:txBody>
          <a:bodyPr lIns="90488" tIns="44450" rIns="90488" bIns="44450"/>
          <a:lstStyle/>
          <a:p>
            <a:pPr marL="0" indent="0" eaLnBrk="1" hangingPunct="1">
              <a:buFont typeface="Arial" pitchFamily="34" charset="0"/>
              <a:buNone/>
            </a:pPr>
            <a:endParaRPr lang="de-DE" dirty="0"/>
          </a:p>
        </p:txBody>
      </p:sp>
      <p:sp>
        <p:nvSpPr>
          <p:cNvPr id="2" name="Footer Placeholder 1"/>
          <p:cNvSpPr>
            <a:spLocks noGrp="1"/>
          </p:cNvSpPr>
          <p:nvPr>
            <p:ph type="ftr" sz="quarter" idx="10"/>
          </p:nvPr>
        </p:nvSpPr>
        <p:spPr/>
        <p:txBody>
          <a:bodyPr/>
          <a:lstStyle/>
          <a:p>
            <a:pPr>
              <a:defRPr/>
            </a:pPr>
            <a:r>
              <a:rPr lang="en-US"/>
              <a:t>Copyright © 2016 by Nelson Education Ltd.</a:t>
            </a:r>
            <a:endParaRPr lang="en-US" dirty="0"/>
          </a:p>
        </p:txBody>
      </p:sp>
    </p:spTree>
    <p:extLst>
      <p:ext uri="{BB962C8B-B14F-4D97-AF65-F5344CB8AC3E}">
        <p14:creationId xmlns:p14="http://schemas.microsoft.com/office/powerpoint/2010/main" val="2985996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February 27,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February 27,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February 27,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February 27,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February 27, 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February 27, 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February 27,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February 27,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February 27,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5B59F4-DDCB-41FF-83F5-A48440F36FA7}" type="datetime4">
              <a:rPr lang="en-US" smtClean="0"/>
              <a:pPr/>
              <a:t>February 27,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056348-D703-428C-A1C4-7D6796EF5F41}" type="datetime4">
              <a:rPr lang="en-US" smtClean="0"/>
              <a:pPr/>
              <a:t>February 27,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8153400" cy="914400"/>
          </a:xfrm>
        </p:spPr>
        <p:txBody>
          <a:bodyPr/>
          <a:lstStyle/>
          <a:p>
            <a:r>
              <a:rPr lang="en-US"/>
              <a:t>Click to edit Master title style</a:t>
            </a:r>
          </a:p>
        </p:txBody>
      </p:sp>
      <p:sp>
        <p:nvSpPr>
          <p:cNvPr id="3" name="SmartArt Placeholder 2"/>
          <p:cNvSpPr>
            <a:spLocks noGrp="1"/>
          </p:cNvSpPr>
          <p:nvPr>
            <p:ph type="dgm" idx="1"/>
          </p:nvPr>
        </p:nvSpPr>
        <p:spPr>
          <a:xfrm>
            <a:off x="1066800" y="1752600"/>
            <a:ext cx="7848600" cy="4267200"/>
          </a:xfrm>
        </p:spPr>
        <p:txBody>
          <a:bodyPr/>
          <a:lstStyle/>
          <a:p>
            <a:pPr lvl="0"/>
            <a:endParaRPr lang="en-US" noProof="0" dirty="0"/>
          </a:p>
        </p:txBody>
      </p:sp>
      <p:sp>
        <p:nvSpPr>
          <p:cNvPr id="8"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b="0">
                <a:solidFill>
                  <a:schemeClr val="tx1">
                    <a:tint val="75000"/>
                  </a:schemeClr>
                </a:solidFill>
              </a:defRPr>
            </a:lvl1pPr>
          </a:lstStyle>
          <a:p>
            <a:r>
              <a:rPr lang="en-US"/>
              <a:t>Copyright © 2016 by Nelson Education Ltd.</a:t>
            </a:r>
            <a:endParaRPr lang="en-CA" dirty="0"/>
          </a:p>
        </p:txBody>
      </p:sp>
      <p:sp>
        <p:nvSpPr>
          <p:cNvPr id="9"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b="0">
                <a:solidFill>
                  <a:schemeClr val="tx1">
                    <a:tint val="75000"/>
                  </a:schemeClr>
                </a:solidFill>
              </a:defRPr>
            </a:lvl1pPr>
          </a:lstStyle>
          <a:p>
            <a:r>
              <a:rPr lang="en-CA" dirty="0"/>
              <a:t>11-</a:t>
            </a:r>
            <a:fld id="{90E60EF9-1974-4B4E-8EB0-BAAA0C254CFE}" type="slidenum">
              <a:rPr lang="en-CA" smtClean="0"/>
              <a:pPr/>
              <a:t>‹#›</a:t>
            </a:fld>
            <a:endParaRPr lang="en-CA" dirty="0"/>
          </a:p>
        </p:txBody>
      </p:sp>
    </p:spTree>
    <p:extLst>
      <p:ext uri="{BB962C8B-B14F-4D97-AF65-F5344CB8AC3E}">
        <p14:creationId xmlns:p14="http://schemas.microsoft.com/office/powerpoint/2010/main" val="1881344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62000" y="533400"/>
            <a:ext cx="8153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b="0">
                <a:solidFill>
                  <a:schemeClr val="tx1">
                    <a:tint val="75000"/>
                  </a:schemeClr>
                </a:solidFill>
              </a:defRPr>
            </a:lvl1pPr>
          </a:lstStyle>
          <a:p>
            <a:r>
              <a:rPr lang="en-US"/>
              <a:t>Copyright © 2016 by Nelson Education Ltd.</a:t>
            </a:r>
            <a:endParaRPr lang="en-CA" dirty="0"/>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b="0">
                <a:solidFill>
                  <a:schemeClr val="tx1">
                    <a:tint val="75000"/>
                  </a:schemeClr>
                </a:solidFill>
              </a:defRPr>
            </a:lvl1pPr>
          </a:lstStyle>
          <a:p>
            <a:r>
              <a:rPr lang="en-CA" dirty="0"/>
              <a:t>11-</a:t>
            </a:r>
            <a:fld id="{90E60EF9-1974-4B4E-8EB0-BAAA0C254CFE}" type="slidenum">
              <a:rPr lang="en-CA" smtClean="0"/>
              <a:pPr/>
              <a:t>‹#›</a:t>
            </a:fld>
            <a:endParaRPr lang="en-CA" dirty="0"/>
          </a:p>
        </p:txBody>
      </p:sp>
    </p:spTree>
    <p:extLst>
      <p:ext uri="{BB962C8B-B14F-4D97-AF65-F5344CB8AC3E}">
        <p14:creationId xmlns:p14="http://schemas.microsoft.com/office/powerpoint/2010/main" val="2146251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154955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238323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8"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1786328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7"/>
          <p:cNvSpPr>
            <a:spLocks noGrp="1"/>
          </p:cNvSpPr>
          <p:nvPr>
            <p:ph type="sldNum" sz="quarter" idx="11"/>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10" name="Footer Placeholder 6"/>
          <p:cNvSpPr>
            <a:spLocks noGrp="1"/>
          </p:cNvSpPr>
          <p:nvPr>
            <p:ph type="ftr" sz="quarter" idx="12"/>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390837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6"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646574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5">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February 27, 2019</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 id="2147483679" r:id="rId13"/>
  </p:sldLayoutIdLst>
  <p:hf sldNum="0" hdr="0" ftr="0" dt="0"/>
  <p:txStyles>
    <p:titleStyle>
      <a:lvl1pPr algn="l" defTabSz="914400" rtl="0" eaLnBrk="1" latinLnBrk="0" hangingPunct="1">
        <a:spcBef>
          <a:spcPct val="0"/>
        </a:spcBef>
        <a:buNone/>
        <a:defRPr sz="3600" kern="1200" cap="none"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US">
                <a:solidFill>
                  <a:prstClr val="black">
                    <a:tint val="75000"/>
                  </a:prstClr>
                </a:solidFill>
                <a:latin typeface="Gill Sans MT" pitchFamily="34" charset="0"/>
              </a:rPr>
              <a:t>Copyright © 2016 by Nelson Education Ltd.</a:t>
            </a:r>
            <a:endParaRPr lang="en-CA" dirty="0">
              <a:solidFill>
                <a:prstClr val="black">
                  <a:tint val="75000"/>
                </a:prstClr>
              </a:solidFill>
              <a:latin typeface="Gill Sans MT" pitchFamily="34" charset="0"/>
            </a:endParaRPr>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CA" dirty="0">
                <a:solidFill>
                  <a:prstClr val="black">
                    <a:tint val="75000"/>
                  </a:prstClr>
                </a:solidFill>
                <a:latin typeface="Gill Sans MT" pitchFamily="34" charset="0"/>
              </a:rPr>
              <a:t>6-</a:t>
            </a:r>
            <a:fld id="{90E60EF9-1974-4B4E-8EB0-BAAA0C254CFE}" type="slidenum">
              <a:rPr lang="en-CA" smtClean="0">
                <a:solidFill>
                  <a:prstClr val="black">
                    <a:tint val="75000"/>
                  </a:prstClr>
                </a:solidFill>
                <a:latin typeface="Gill Sans MT" pitchFamily="34" charset="0"/>
              </a:rPr>
              <a:pPr fontAlgn="base">
                <a:lnSpc>
                  <a:spcPct val="90000"/>
                </a:lnSpc>
                <a:spcBef>
                  <a:spcPct val="0"/>
                </a:spcBef>
                <a:spcAft>
                  <a:spcPct val="0"/>
                </a:spcAft>
                <a:buClr>
                  <a:srgbClr val="963C26"/>
                </a:buClr>
                <a:buFont typeface="Wingdings" pitchFamily="2" charset="2"/>
                <a:buNone/>
              </a:pPr>
              <a:t>‹#›</a:t>
            </a:fld>
            <a:endParaRPr lang="en-CA" dirty="0">
              <a:solidFill>
                <a:prstClr val="black">
                  <a:tint val="75000"/>
                </a:prstClr>
              </a:solidFill>
              <a:latin typeface="Gill Sans MT" pitchFamily="34" charset="0"/>
            </a:endParaRPr>
          </a:p>
        </p:txBody>
      </p:sp>
    </p:spTree>
    <p:extLst>
      <p:ext uri="{BB962C8B-B14F-4D97-AF65-F5344CB8AC3E}">
        <p14:creationId xmlns:p14="http://schemas.microsoft.com/office/powerpoint/2010/main" val="4488356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yonescat.com/10%20Fascinating%20Facts%20About%20the%20World%20Wide%20Web"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s://www.reddit.com/r/AskReddit/comments/7wppet/grocery_store_cashiers_do_you_notice_any_trend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3923" y="1676400"/>
            <a:ext cx="6864277" cy="1524000"/>
          </a:xfrm>
        </p:spPr>
        <p:txBody>
          <a:bodyPr>
            <a:normAutofit/>
          </a:bodyPr>
          <a:lstStyle/>
          <a:p>
            <a:r>
              <a:rPr lang="en-US" dirty="0"/>
              <a:t>COMM 2293:</a:t>
            </a:r>
            <a:br>
              <a:rPr lang="en-US" dirty="0"/>
            </a:br>
            <a:r>
              <a:rPr lang="en-US" dirty="0"/>
              <a:t>Business Communications</a:t>
            </a:r>
          </a:p>
        </p:txBody>
      </p:sp>
      <p:sp>
        <p:nvSpPr>
          <p:cNvPr id="3" name="Subtitle 2"/>
          <p:cNvSpPr>
            <a:spLocks noGrp="1"/>
          </p:cNvSpPr>
          <p:nvPr>
            <p:ph type="subTitle" idx="1"/>
          </p:nvPr>
        </p:nvSpPr>
        <p:spPr>
          <a:xfrm>
            <a:off x="2786126" y="3203574"/>
            <a:ext cx="5672074" cy="1825625"/>
          </a:xfrm>
        </p:spPr>
        <p:txBody>
          <a:bodyPr>
            <a:normAutofit fontScale="92500" lnSpcReduction="10000"/>
          </a:bodyPr>
          <a:lstStyle/>
          <a:p>
            <a:endParaRPr lang="en-US" dirty="0"/>
          </a:p>
          <a:p>
            <a:r>
              <a:rPr lang="en-US" dirty="0"/>
              <a:t>Section F</a:t>
            </a:r>
          </a:p>
          <a:p>
            <a:r>
              <a:rPr lang="en-US" dirty="0"/>
              <a:t>Prof. Emily Ballantyne</a:t>
            </a:r>
          </a:p>
          <a:p>
            <a:endParaRPr lang="en-US" dirty="0"/>
          </a:p>
          <a:p>
            <a:r>
              <a:rPr lang="en-US" dirty="0"/>
              <a:t>28 February 2019 – </a:t>
            </a:r>
            <a:r>
              <a:rPr lang="en-CA" dirty="0"/>
              <a:t>Reports: Problem and Purpose</a:t>
            </a:r>
            <a:endParaRPr lang="en-US" dirty="0"/>
          </a:p>
        </p:txBody>
      </p:sp>
    </p:spTree>
    <p:extLst>
      <p:ext uri="{BB962C8B-B14F-4D97-AF65-F5344CB8AC3E}">
        <p14:creationId xmlns:p14="http://schemas.microsoft.com/office/powerpoint/2010/main" val="107661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r>
              <a:rPr lang="en-CA" sz="2400" dirty="0"/>
              <a:t>Librarian Visit</a:t>
            </a:r>
          </a:p>
          <a:p>
            <a:pPr lvl="1"/>
            <a:r>
              <a:rPr lang="en-CA" dirty="0"/>
              <a:t>Cindy Harrigan, Information Literacy</a:t>
            </a:r>
          </a:p>
          <a:p>
            <a:r>
              <a:rPr lang="en-CA" sz="2400" dirty="0"/>
              <a:t>Informational Reports</a:t>
            </a:r>
          </a:p>
          <a:p>
            <a:r>
              <a:rPr lang="en-CA" sz="2400" dirty="0"/>
              <a:t>Assignment 4 </a:t>
            </a:r>
          </a:p>
          <a:p>
            <a:r>
              <a:rPr lang="en-CA" sz="2400" dirty="0"/>
              <a:t>Audience Analysis</a:t>
            </a:r>
          </a:p>
          <a:p>
            <a:r>
              <a:rPr lang="en-CA" sz="2400" dirty="0"/>
              <a:t>Problem &amp; Purpose</a:t>
            </a:r>
          </a:p>
          <a:p>
            <a:r>
              <a:rPr lang="en-CA" sz="2400" dirty="0"/>
              <a:t>Homework Preparation: Find a Source</a:t>
            </a:r>
          </a:p>
          <a:p>
            <a:r>
              <a:rPr lang="en-CA" sz="2400" dirty="0"/>
              <a:t>Introducing a Report</a:t>
            </a:r>
          </a:p>
        </p:txBody>
      </p:sp>
    </p:spTree>
    <p:extLst>
      <p:ext uri="{BB962C8B-B14F-4D97-AF65-F5344CB8AC3E}">
        <p14:creationId xmlns:p14="http://schemas.microsoft.com/office/powerpoint/2010/main" val="93282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cap="small" dirty="0"/>
              <a:t>Cindy Harrigan</a:t>
            </a:r>
            <a:br>
              <a:rPr lang="en-US" cap="small" dirty="0"/>
            </a:br>
            <a:r>
              <a:rPr lang="en-US" cap="small" dirty="0"/>
              <a:t>SMU Librarian</a:t>
            </a:r>
          </a:p>
        </p:txBody>
      </p:sp>
      <p:sp>
        <p:nvSpPr>
          <p:cNvPr id="5" name="Text Placeholder 4"/>
          <p:cNvSpPr>
            <a:spLocks noGrp="1"/>
          </p:cNvSpPr>
          <p:nvPr>
            <p:ph type="body" idx="1"/>
          </p:nvPr>
        </p:nvSpPr>
        <p:spPr/>
        <p:txBody>
          <a:bodyPr/>
          <a:lstStyle/>
          <a:p>
            <a:r>
              <a:rPr lang="en-US" dirty="0"/>
              <a:t>Guest Speaker</a:t>
            </a:r>
          </a:p>
        </p:txBody>
      </p:sp>
    </p:spTree>
    <p:extLst>
      <p:ext uri="{BB962C8B-B14F-4D97-AF65-F5344CB8AC3E}">
        <p14:creationId xmlns:p14="http://schemas.microsoft.com/office/powerpoint/2010/main" val="2266234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8"/>
          <p:cNvSpPr>
            <a:spLocks noGrp="1" noChangeArrowheads="1"/>
          </p:cNvSpPr>
          <p:nvPr>
            <p:ph type="title"/>
          </p:nvPr>
        </p:nvSpPr>
        <p:spPr>
          <a:xfrm>
            <a:off x="0" y="228600"/>
            <a:ext cx="9144000" cy="1143000"/>
          </a:xfrm>
        </p:spPr>
        <p:txBody>
          <a:bodyPr>
            <a:noAutofit/>
          </a:bodyPr>
          <a:lstStyle/>
          <a:p>
            <a:r>
              <a:rPr lang="en-US" dirty="0">
                <a:latin typeface="Gill Sans"/>
                <a:cs typeface="Gill Sans"/>
              </a:rPr>
              <a:t>     Audience Analysis and Report Organization </a:t>
            </a:r>
          </a:p>
        </p:txBody>
      </p:sp>
      <p:sp>
        <p:nvSpPr>
          <p:cNvPr id="269340" name="Line 28"/>
          <p:cNvSpPr>
            <a:spLocks noChangeShapeType="1"/>
          </p:cNvSpPr>
          <p:nvPr/>
        </p:nvSpPr>
        <p:spPr bwMode="auto">
          <a:xfrm flipH="1">
            <a:off x="5803900" y="3551237"/>
            <a:ext cx="1600200" cy="1600200"/>
          </a:xfrm>
          <a:prstGeom prst="line">
            <a:avLst/>
          </a:prstGeom>
          <a:noFill/>
          <a:ln w="114300">
            <a:solidFill>
              <a:schemeClr val="accent1">
                <a:lumMod val="50000"/>
              </a:schemeClr>
            </a:solidFill>
            <a:prstDash val="dash"/>
            <a:round/>
            <a:headEnd/>
            <a:tailEnd type="triangle" w="lg" len="med"/>
          </a:ln>
        </p:spPr>
        <p:txBody>
          <a:bodyPr/>
          <a:lstStyle/>
          <a:p>
            <a:endParaRPr lang="en-US" dirty="0"/>
          </a:p>
        </p:txBody>
      </p:sp>
      <p:sp>
        <p:nvSpPr>
          <p:cNvPr id="269339" name="Line 27"/>
          <p:cNvSpPr>
            <a:spLocks noChangeShapeType="1"/>
          </p:cNvSpPr>
          <p:nvPr/>
        </p:nvSpPr>
        <p:spPr bwMode="auto">
          <a:xfrm flipH="1">
            <a:off x="4572000" y="3577950"/>
            <a:ext cx="0" cy="1524000"/>
          </a:xfrm>
          <a:prstGeom prst="line">
            <a:avLst/>
          </a:prstGeom>
          <a:noFill/>
          <a:ln w="114300">
            <a:solidFill>
              <a:schemeClr val="accent1">
                <a:lumMod val="50000"/>
              </a:schemeClr>
            </a:solidFill>
            <a:prstDash val="dash"/>
            <a:round/>
            <a:headEnd/>
            <a:tailEnd type="triangle" w="lg" len="med"/>
          </a:ln>
        </p:spPr>
        <p:txBody>
          <a:bodyPr/>
          <a:lstStyle/>
          <a:p>
            <a:endParaRPr lang="en-US" dirty="0"/>
          </a:p>
        </p:txBody>
      </p:sp>
      <p:sp>
        <p:nvSpPr>
          <p:cNvPr id="269337" name="Line 25"/>
          <p:cNvSpPr>
            <a:spLocks noChangeShapeType="1"/>
          </p:cNvSpPr>
          <p:nvPr/>
        </p:nvSpPr>
        <p:spPr bwMode="auto">
          <a:xfrm>
            <a:off x="2025454" y="3570091"/>
            <a:ext cx="1600200" cy="1600200"/>
          </a:xfrm>
          <a:prstGeom prst="line">
            <a:avLst/>
          </a:prstGeom>
          <a:noFill/>
          <a:ln w="114300">
            <a:solidFill>
              <a:schemeClr val="accent1">
                <a:lumMod val="50000"/>
              </a:schemeClr>
            </a:solidFill>
            <a:prstDash val="dash"/>
            <a:round/>
            <a:headEnd/>
            <a:tailEnd type="triangle" w="lg" len="med"/>
          </a:ln>
        </p:spPr>
        <p:txBody>
          <a:bodyPr/>
          <a:lstStyle/>
          <a:p>
            <a:endParaRPr lang="en-US" dirty="0"/>
          </a:p>
        </p:txBody>
      </p:sp>
      <p:sp>
        <p:nvSpPr>
          <p:cNvPr id="71686"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pPr>
              <a:lnSpc>
                <a:spcPct val="90000"/>
              </a:lnSpc>
              <a:spcBef>
                <a:spcPct val="20000"/>
              </a:spcBef>
              <a:spcAft>
                <a:spcPct val="10000"/>
              </a:spcAft>
              <a:buClr>
                <a:srgbClr val="963C26"/>
              </a:buClr>
              <a:buFont typeface="Wingdings" pitchFamily="2" charset="2"/>
              <a:buChar char="§"/>
            </a:pPr>
            <a:endParaRPr lang="en-CA" dirty="0"/>
          </a:p>
        </p:txBody>
      </p:sp>
      <p:sp>
        <p:nvSpPr>
          <p:cNvPr id="71687" name="Rectangle 3"/>
          <p:cNvSpPr>
            <a:spLocks noChangeArrowheads="1"/>
          </p:cNvSpPr>
          <p:nvPr/>
        </p:nvSpPr>
        <p:spPr bwMode="auto">
          <a:xfrm>
            <a:off x="3124200" y="6248400"/>
            <a:ext cx="2895600" cy="457200"/>
          </a:xfrm>
          <a:prstGeom prst="rect">
            <a:avLst/>
          </a:prstGeom>
          <a:noFill/>
          <a:ln w="12700">
            <a:noFill/>
            <a:miter lim="800000"/>
            <a:headEnd/>
            <a:tailEnd/>
          </a:ln>
        </p:spPr>
        <p:txBody>
          <a:bodyPr wrap="none" anchor="ctr"/>
          <a:lstStyle/>
          <a:p>
            <a:pPr>
              <a:lnSpc>
                <a:spcPct val="90000"/>
              </a:lnSpc>
              <a:spcBef>
                <a:spcPct val="20000"/>
              </a:spcBef>
              <a:spcAft>
                <a:spcPct val="10000"/>
              </a:spcAft>
              <a:buClr>
                <a:srgbClr val="963C26"/>
              </a:buClr>
              <a:buFont typeface="Wingdings" pitchFamily="2" charset="2"/>
              <a:buChar char="§"/>
            </a:pPr>
            <a:endParaRPr lang="en-CA" dirty="0"/>
          </a:p>
        </p:txBody>
      </p:sp>
      <p:sp>
        <p:nvSpPr>
          <p:cNvPr id="269330" name="Text Box 18"/>
          <p:cNvSpPr txBox="1">
            <a:spLocks noChangeArrowheads="1"/>
          </p:cNvSpPr>
          <p:nvPr/>
        </p:nvSpPr>
        <p:spPr bwMode="auto">
          <a:xfrm>
            <a:off x="2590800" y="1814511"/>
            <a:ext cx="4114800" cy="543739"/>
          </a:xfrm>
          <a:prstGeom prst="rect">
            <a:avLst/>
          </a:prstGeom>
          <a:solidFill>
            <a:schemeClr val="accent1">
              <a:alpha val="70000"/>
            </a:schemeClr>
          </a:solidFill>
          <a:ln w="76200" cmpd="tri" algn="ctr">
            <a:noFill/>
            <a:miter lim="800000"/>
            <a:headEnd/>
            <a:tailEnd/>
          </a:ln>
          <a:scene3d>
            <a:camera prst="orthographicFront"/>
            <a:lightRig rig="threePt" dir="t"/>
          </a:scene3d>
          <a:sp3d>
            <a:bevelT/>
          </a:sp3d>
        </p:spPr>
        <p:txBody>
          <a:bodyPr>
            <a:spAutoFit/>
          </a:bodyPr>
          <a:lstStyle/>
          <a:p>
            <a:pPr marL="457200" indent="-457200" algn="ctr">
              <a:lnSpc>
                <a:spcPct val="90000"/>
              </a:lnSpc>
              <a:spcBef>
                <a:spcPct val="50000"/>
              </a:spcBef>
              <a:spcAft>
                <a:spcPct val="10000"/>
              </a:spcAft>
              <a:buClr>
                <a:srgbClr val="963C26"/>
              </a:buClr>
              <a:buFont typeface="Wingdings" pitchFamily="2" charset="2"/>
              <a:buNone/>
            </a:pPr>
            <a:r>
              <a:rPr lang="en-US" sz="3200" b="0" dirty="0">
                <a:latin typeface="Gill Sans"/>
                <a:cs typeface="Gill Sans"/>
              </a:rPr>
              <a:t>Direct Approach</a:t>
            </a:r>
          </a:p>
        </p:txBody>
      </p:sp>
      <p:sp>
        <p:nvSpPr>
          <p:cNvPr id="269331" name="AutoShape 19">
            <a:hlinkClick r:id="" action="ppaction://noaction"/>
          </p:cNvPr>
          <p:cNvSpPr>
            <a:spLocks noChangeArrowheads="1"/>
          </p:cNvSpPr>
          <p:nvPr/>
        </p:nvSpPr>
        <p:spPr bwMode="auto">
          <a:xfrm>
            <a:off x="533400" y="2567868"/>
            <a:ext cx="2362200" cy="990600"/>
          </a:xfrm>
          <a:prstGeom prst="roundRect">
            <a:avLst>
              <a:gd name="adj" fmla="val 16667"/>
            </a:avLst>
          </a:prstGeom>
          <a:solidFill>
            <a:schemeClr val="accent1">
              <a:alpha val="70000"/>
            </a:schemeClr>
          </a:solidFill>
          <a:ln w="9525" algn="ctr">
            <a:solidFill>
              <a:schemeClr val="accent1"/>
            </a:solidFill>
            <a:round/>
            <a:headEnd/>
            <a:tailEnd/>
          </a:ln>
          <a:scene3d>
            <a:camera prst="orthographicFront"/>
            <a:lightRig rig="threePt" dir="t"/>
          </a:scene3d>
          <a:sp3d>
            <a:bevelT w="152400" h="50800" prst="softRound"/>
          </a:sp3d>
        </p:spPr>
        <p:txBody>
          <a:bodyPr wrap="none" bIns="0" anchor="ctr"/>
          <a:lstStyle/>
          <a:p>
            <a:pPr algn="ctr">
              <a:lnSpc>
                <a:spcPct val="50000"/>
              </a:lnSpc>
              <a:spcBef>
                <a:spcPct val="20000"/>
              </a:spcBef>
              <a:buSzPct val="75000"/>
            </a:pPr>
            <a:r>
              <a:rPr lang="en-US" sz="2800" b="0" dirty="0">
                <a:latin typeface="Gill Sans"/>
                <a:cs typeface="Gill Sans"/>
              </a:rPr>
              <a:t>If readers</a:t>
            </a:r>
          </a:p>
          <a:p>
            <a:pPr algn="ctr">
              <a:lnSpc>
                <a:spcPct val="50000"/>
              </a:lnSpc>
              <a:spcBef>
                <a:spcPct val="20000"/>
              </a:spcBef>
              <a:buSzPct val="75000"/>
            </a:pPr>
            <a:r>
              <a:rPr lang="en-US" sz="2800" b="0" dirty="0">
                <a:latin typeface="Gill Sans"/>
                <a:cs typeface="Gill Sans"/>
              </a:rPr>
              <a:t>are informed</a:t>
            </a:r>
          </a:p>
        </p:txBody>
      </p:sp>
      <p:sp>
        <p:nvSpPr>
          <p:cNvPr id="269332" name="AutoShape 20">
            <a:hlinkClick r:id="" action="ppaction://noaction"/>
          </p:cNvPr>
          <p:cNvSpPr>
            <a:spLocks noChangeArrowheads="1"/>
          </p:cNvSpPr>
          <p:nvPr/>
        </p:nvSpPr>
        <p:spPr bwMode="auto">
          <a:xfrm>
            <a:off x="3429000" y="2549014"/>
            <a:ext cx="2362200" cy="1020763"/>
          </a:xfrm>
          <a:prstGeom prst="roundRect">
            <a:avLst>
              <a:gd name="adj" fmla="val 16667"/>
            </a:avLst>
          </a:prstGeom>
          <a:solidFill>
            <a:schemeClr val="accent1">
              <a:alpha val="70000"/>
            </a:schemeClr>
          </a:solidFill>
          <a:ln w="9525" algn="ctr">
            <a:noFill/>
            <a:round/>
            <a:headEnd/>
            <a:tailEnd/>
          </a:ln>
          <a:scene3d>
            <a:camera prst="orthographicFront"/>
            <a:lightRig rig="threePt" dir="t"/>
          </a:scene3d>
          <a:sp3d>
            <a:bevelT w="152400" h="50800" prst="softRound"/>
          </a:sp3d>
        </p:spPr>
        <p:txBody>
          <a:bodyPr wrap="none" bIns="0" anchor="ctr" anchorCtr="1"/>
          <a:lstStyle/>
          <a:p>
            <a:pPr algn="ctr">
              <a:lnSpc>
                <a:spcPct val="50000"/>
              </a:lnSpc>
              <a:spcBef>
                <a:spcPct val="20000"/>
              </a:spcBef>
              <a:buSzPct val="75000"/>
            </a:pPr>
            <a:r>
              <a:rPr lang="en-US" sz="2800" b="0" dirty="0">
                <a:latin typeface="Gill Sans"/>
                <a:cs typeface="Gill Sans"/>
              </a:rPr>
              <a:t>If readers </a:t>
            </a:r>
          </a:p>
          <a:p>
            <a:pPr algn="ctr">
              <a:lnSpc>
                <a:spcPct val="50000"/>
              </a:lnSpc>
              <a:spcBef>
                <a:spcPct val="20000"/>
              </a:spcBef>
              <a:buSzPct val="75000"/>
            </a:pPr>
            <a:r>
              <a:rPr lang="en-US" sz="2800" b="0" dirty="0">
                <a:latin typeface="Gill Sans"/>
                <a:cs typeface="Gill Sans"/>
              </a:rPr>
              <a:t>are supportive</a:t>
            </a:r>
          </a:p>
        </p:txBody>
      </p:sp>
      <p:sp>
        <p:nvSpPr>
          <p:cNvPr id="269333" name="AutoShape 21">
            <a:hlinkClick r:id="" action="ppaction://noaction"/>
          </p:cNvPr>
          <p:cNvSpPr>
            <a:spLocks noChangeArrowheads="1"/>
          </p:cNvSpPr>
          <p:nvPr/>
        </p:nvSpPr>
        <p:spPr bwMode="auto">
          <a:xfrm>
            <a:off x="6400800" y="2530474"/>
            <a:ext cx="2286000" cy="990600"/>
          </a:xfrm>
          <a:prstGeom prst="roundRect">
            <a:avLst>
              <a:gd name="adj" fmla="val 16667"/>
            </a:avLst>
          </a:prstGeom>
          <a:solidFill>
            <a:schemeClr val="accent1">
              <a:alpha val="70000"/>
            </a:schemeClr>
          </a:solidFill>
          <a:ln w="9525" algn="ctr">
            <a:noFill/>
            <a:round/>
            <a:headEnd/>
            <a:tailEnd/>
          </a:ln>
          <a:scene3d>
            <a:camera prst="orthographicFront"/>
            <a:lightRig rig="threePt" dir="t"/>
          </a:scene3d>
          <a:sp3d>
            <a:bevelT w="152400" h="50800" prst="softRound"/>
          </a:sp3d>
        </p:spPr>
        <p:txBody>
          <a:bodyPr wrap="none" tIns="0" bIns="0" anchor="b" anchorCtr="1"/>
          <a:lstStyle/>
          <a:p>
            <a:pPr algn="ctr">
              <a:lnSpc>
                <a:spcPct val="50000"/>
              </a:lnSpc>
              <a:spcBef>
                <a:spcPct val="20000"/>
              </a:spcBef>
              <a:buSzPct val="75000"/>
            </a:pPr>
            <a:r>
              <a:rPr lang="en-US" sz="2800" b="0" dirty="0">
                <a:latin typeface="Gill Sans"/>
                <a:cs typeface="Gill Sans"/>
              </a:rPr>
              <a:t>If readers are</a:t>
            </a:r>
          </a:p>
          <a:p>
            <a:pPr algn="ctr">
              <a:lnSpc>
                <a:spcPct val="50000"/>
              </a:lnSpc>
              <a:spcBef>
                <a:spcPct val="20000"/>
              </a:spcBef>
              <a:buSzPct val="75000"/>
            </a:pPr>
            <a:r>
              <a:rPr lang="en-US" sz="2800" b="0" dirty="0">
                <a:latin typeface="Gill Sans"/>
                <a:cs typeface="Gill Sans"/>
              </a:rPr>
              <a:t>eager to have</a:t>
            </a:r>
          </a:p>
          <a:p>
            <a:pPr algn="ctr">
              <a:lnSpc>
                <a:spcPct val="50000"/>
              </a:lnSpc>
              <a:spcBef>
                <a:spcPct val="20000"/>
              </a:spcBef>
              <a:buSzPct val="75000"/>
            </a:pPr>
            <a:r>
              <a:rPr lang="en-US" sz="2800" b="0" dirty="0">
                <a:latin typeface="Gill Sans"/>
                <a:cs typeface="Gill Sans"/>
              </a:rPr>
              <a:t>results first</a:t>
            </a:r>
          </a:p>
        </p:txBody>
      </p:sp>
      <p:sp>
        <p:nvSpPr>
          <p:cNvPr id="269334" name="AutoShape 22">
            <a:hlinkClick r:id="" action="ppaction://noaction"/>
          </p:cNvPr>
          <p:cNvSpPr>
            <a:spLocks noChangeArrowheads="1"/>
          </p:cNvSpPr>
          <p:nvPr/>
        </p:nvSpPr>
        <p:spPr bwMode="auto">
          <a:xfrm>
            <a:off x="3190973" y="5160080"/>
            <a:ext cx="3048000" cy="1173163"/>
          </a:xfrm>
          <a:prstGeom prst="roundRect">
            <a:avLst>
              <a:gd name="adj" fmla="val 16667"/>
            </a:avLst>
          </a:prstGeom>
          <a:solidFill>
            <a:schemeClr val="accent1">
              <a:alpha val="70000"/>
            </a:schemeClr>
          </a:solidFill>
          <a:ln w="9525" algn="ctr">
            <a:noFill/>
            <a:round/>
            <a:headEnd/>
            <a:tailEnd/>
          </a:ln>
          <a:scene3d>
            <a:camera prst="orthographicFront"/>
            <a:lightRig rig="threePt" dir="t"/>
          </a:scene3d>
          <a:sp3d>
            <a:bevelT w="152400" h="50800" prst="softRound"/>
          </a:sp3d>
        </p:spPr>
        <p:txBody>
          <a:bodyPr wrap="none" anchor="ctr" anchorCtr="1"/>
          <a:lstStyle/>
          <a:p>
            <a:pPr algn="ctr">
              <a:lnSpc>
                <a:spcPct val="50000"/>
              </a:lnSpc>
              <a:spcBef>
                <a:spcPct val="20000"/>
              </a:spcBef>
              <a:buSzPct val="75000"/>
            </a:pPr>
            <a:r>
              <a:rPr lang="en-US" sz="3200" b="0" dirty="0">
                <a:latin typeface="Gill Sans"/>
                <a:cs typeface="Gill Sans"/>
              </a:rPr>
              <a:t>Direct </a:t>
            </a:r>
          </a:p>
          <a:p>
            <a:pPr algn="ctr">
              <a:lnSpc>
                <a:spcPct val="50000"/>
              </a:lnSpc>
              <a:spcBef>
                <a:spcPct val="20000"/>
              </a:spcBef>
              <a:buSzPct val="75000"/>
            </a:pPr>
            <a:r>
              <a:rPr lang="en-US" sz="3200" b="0" dirty="0">
                <a:latin typeface="Gill Sans"/>
                <a:cs typeface="Gill Sans"/>
              </a:rPr>
              <a:t>Organization</a:t>
            </a:r>
          </a:p>
        </p:txBody>
      </p:sp>
      <p:sp>
        <p:nvSpPr>
          <p:cNvPr id="15" name="Footer Placeholder 1"/>
          <p:cNvSpPr>
            <a:spLocks noGrp="1"/>
          </p:cNvSpPr>
          <p:nvPr>
            <p:ph type="ftr" sz="quarter" idx="4294967295"/>
          </p:nvPr>
        </p:nvSpPr>
        <p:spPr>
          <a:xfrm>
            <a:off x="6238973" y="6157912"/>
            <a:ext cx="2895600" cy="365125"/>
          </a:xfrm>
          <a:prstGeom prst="rect">
            <a:avLst/>
          </a:prstGeom>
        </p:spPr>
        <p:txBody>
          <a:bodyPr/>
          <a:lstStyle/>
          <a:p>
            <a:r>
              <a:rPr lang="en-US" b="0" dirty="0"/>
              <a:t>Copyright © 2016 by Nelson Education Ltd.</a:t>
            </a:r>
            <a:endParaRPr lang="en-CA" b="0" dirty="0"/>
          </a:p>
        </p:txBody>
      </p:sp>
    </p:spTree>
    <p:extLst>
      <p:ext uri="{BB962C8B-B14F-4D97-AF65-F5344CB8AC3E}">
        <p14:creationId xmlns:p14="http://schemas.microsoft.com/office/powerpoint/2010/main" val="214116487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4 Background</a:t>
            </a:r>
          </a:p>
        </p:txBody>
      </p:sp>
      <p:sp>
        <p:nvSpPr>
          <p:cNvPr id="3" name="Content Placeholder 2"/>
          <p:cNvSpPr>
            <a:spLocks noGrp="1"/>
          </p:cNvSpPr>
          <p:nvPr>
            <p:ph idx="1"/>
          </p:nvPr>
        </p:nvSpPr>
        <p:spPr/>
        <p:txBody>
          <a:bodyPr/>
          <a:lstStyle/>
          <a:p>
            <a:pPr marL="68580" indent="0">
              <a:buNone/>
            </a:pPr>
            <a:r>
              <a:rPr lang="en-US" dirty="0"/>
              <a:t>Mr. Patel recently attended the annual conference of the Canadian Federation of Independent Grocers (CFIG) in North York, Ontario.  At the conference, the CFIG awarded their annual Innovators Award to several family-owned grocery stores across the country. Mr. Patel would like to apply for the award next year, but realizes Harvest Grocery needs to modernize to become innovative. He has asked you to research and write an analytical report about </a:t>
            </a:r>
            <a:r>
              <a:rPr lang="en-US" b="1" u="sng" dirty="0"/>
              <a:t>three or four</a:t>
            </a:r>
            <a:r>
              <a:rPr lang="en-US" dirty="0"/>
              <a:t> of the latest consumer and grocery trends and recommend the </a:t>
            </a:r>
            <a:r>
              <a:rPr lang="en-US" b="1" u="sng" dirty="0"/>
              <a:t>best one</a:t>
            </a:r>
            <a:r>
              <a:rPr lang="en-US" dirty="0"/>
              <a:t> to introduce to Harvest Grocery.</a:t>
            </a:r>
            <a:endParaRPr lang="en-US" b="1" u="sng" dirty="0"/>
          </a:p>
        </p:txBody>
      </p:sp>
    </p:spTree>
    <p:extLst>
      <p:ext uri="{BB962C8B-B14F-4D97-AF65-F5344CB8AC3E}">
        <p14:creationId xmlns:p14="http://schemas.microsoft.com/office/powerpoint/2010/main" val="1287069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7E6A8D4-1B9C-574F-BD55-87D2D40093B1}"/>
              </a:ext>
            </a:extLst>
          </p:cNvPr>
          <p:cNvSpPr/>
          <p:nvPr/>
        </p:nvSpPr>
        <p:spPr>
          <a:xfrm>
            <a:off x="5606716" y="1776926"/>
            <a:ext cx="2851484" cy="2554443"/>
          </a:xfrm>
          <a:prstGeom prst="rect">
            <a:avLst/>
          </a:prstGeom>
          <a:solidFill>
            <a:srgbClr val="01B6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What is the problem?</a:t>
            </a:r>
          </a:p>
        </p:txBody>
      </p:sp>
      <p:sp>
        <p:nvSpPr>
          <p:cNvPr id="9" name="Down Arrow 8"/>
          <p:cNvSpPr/>
          <p:nvPr/>
        </p:nvSpPr>
        <p:spPr>
          <a:xfrm rot="16200000">
            <a:off x="4436476" y="2547758"/>
            <a:ext cx="517391" cy="7612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2F01953-453A-1648-A9E9-10122A60C058}"/>
              </a:ext>
            </a:extLst>
          </p:cNvPr>
          <p:cNvPicPr>
            <a:picLocks noGrp="1" noChangeAspect="1"/>
          </p:cNvPicPr>
          <p:nvPr>
            <p:ph idx="1"/>
          </p:nvPr>
        </p:nvPicPr>
        <p:blipFill rotWithShape="1">
          <a:blip r:embed="rId2"/>
          <a:srcRect b="16410"/>
          <a:stretch/>
        </p:blipFill>
        <p:spPr>
          <a:xfrm>
            <a:off x="685800" y="1764894"/>
            <a:ext cx="3102635" cy="1945105"/>
          </a:xfrm>
        </p:spPr>
      </p:pic>
      <p:pic>
        <p:nvPicPr>
          <p:cNvPr id="13" name="Content Placeholder 10">
            <a:extLst>
              <a:ext uri="{FF2B5EF4-FFF2-40B4-BE49-F238E27FC236}">
                <a16:creationId xmlns:a16="http://schemas.microsoft.com/office/drawing/2014/main" id="{A86794F0-C54E-7D48-8AFF-C2AB6E65171D}"/>
              </a:ext>
            </a:extLst>
          </p:cNvPr>
          <p:cNvPicPr>
            <a:picLocks noChangeAspect="1"/>
          </p:cNvPicPr>
          <p:nvPr/>
        </p:nvPicPr>
        <p:blipFill rotWithShape="1">
          <a:blip r:embed="rId2"/>
          <a:srcRect r="49847"/>
          <a:stretch/>
        </p:blipFill>
        <p:spPr>
          <a:xfrm>
            <a:off x="681033" y="1764894"/>
            <a:ext cx="1556084" cy="2326976"/>
          </a:xfrm>
          <a:prstGeom prst="rect">
            <a:avLst/>
          </a:prstGeom>
        </p:spPr>
      </p:pic>
      <p:pic>
        <p:nvPicPr>
          <p:cNvPr id="15" name="Picture 14">
            <a:extLst>
              <a:ext uri="{FF2B5EF4-FFF2-40B4-BE49-F238E27FC236}">
                <a16:creationId xmlns:a16="http://schemas.microsoft.com/office/drawing/2014/main" id="{B5C93A36-A182-9242-B205-8C69A7CF4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137" y="2151677"/>
            <a:ext cx="2367954" cy="1945105"/>
          </a:xfrm>
          <a:prstGeom prst="rect">
            <a:avLst/>
          </a:prstGeom>
        </p:spPr>
      </p:pic>
    </p:spTree>
    <p:extLst>
      <p:ext uri="{BB962C8B-B14F-4D97-AF65-F5344CB8AC3E}">
        <p14:creationId xmlns:p14="http://schemas.microsoft.com/office/powerpoint/2010/main" val="4259977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Audience Analysis</a:t>
            </a:r>
          </a:p>
        </p:txBody>
      </p:sp>
      <p:sp>
        <p:nvSpPr>
          <p:cNvPr id="3" name="Content Placeholder 2"/>
          <p:cNvSpPr>
            <a:spLocks noGrp="1"/>
          </p:cNvSpPr>
          <p:nvPr>
            <p:ph idx="1"/>
          </p:nvPr>
        </p:nvSpPr>
        <p:spPr>
          <a:xfrm>
            <a:off x="685799" y="1417638"/>
            <a:ext cx="7230980" cy="3916363"/>
          </a:xfrm>
        </p:spPr>
        <p:txBody>
          <a:bodyPr/>
          <a:lstStyle/>
          <a:p>
            <a:r>
              <a:rPr lang="en-US" dirty="0"/>
              <a:t>What type of report does he need?</a:t>
            </a:r>
          </a:p>
          <a:p>
            <a:r>
              <a:rPr lang="en-US" dirty="0"/>
              <a:t>What format should it take?</a:t>
            </a:r>
          </a:p>
          <a:p>
            <a:r>
              <a:rPr lang="en-US" dirty="0"/>
              <a:t>Which approach should we use?</a:t>
            </a:r>
          </a:p>
          <a:p>
            <a:r>
              <a:rPr lang="en-US" dirty="0"/>
              <a:t>What does he need to know?</a:t>
            </a:r>
          </a:p>
          <a:p>
            <a:r>
              <a:rPr lang="en-US" dirty="0"/>
              <a:t>What kind of research does he expect you to do?</a:t>
            </a:r>
          </a:p>
          <a:p>
            <a:r>
              <a:rPr lang="en-US" dirty="0"/>
              <a:t>What kind of research would he trust?</a:t>
            </a:r>
          </a:p>
          <a:p>
            <a:r>
              <a:rPr lang="en-US" dirty="0"/>
              <a:t>Why is this research significant for him and his employer?</a:t>
            </a:r>
          </a:p>
          <a:p>
            <a:endParaRPr lang="en-US" dirty="0"/>
          </a:p>
        </p:txBody>
      </p:sp>
    </p:spTree>
    <p:extLst>
      <p:ext uri="{BB962C8B-B14F-4D97-AF65-F5344CB8AC3E}">
        <p14:creationId xmlns:p14="http://schemas.microsoft.com/office/powerpoint/2010/main" val="236263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4 Summary	</a:t>
            </a:r>
          </a:p>
        </p:txBody>
      </p:sp>
      <p:sp>
        <p:nvSpPr>
          <p:cNvPr id="6" name="Text Placeholder 5"/>
          <p:cNvSpPr>
            <a:spLocks noGrp="1"/>
          </p:cNvSpPr>
          <p:nvPr>
            <p:ph type="body" idx="1"/>
          </p:nvPr>
        </p:nvSpPr>
        <p:spPr/>
        <p:txBody>
          <a:bodyPr/>
          <a:lstStyle/>
          <a:p>
            <a:r>
              <a:rPr lang="en-US" dirty="0"/>
              <a:t>Structure</a:t>
            </a:r>
          </a:p>
        </p:txBody>
      </p:sp>
      <p:sp>
        <p:nvSpPr>
          <p:cNvPr id="7" name="Text Placeholder 6"/>
          <p:cNvSpPr>
            <a:spLocks noGrp="1"/>
          </p:cNvSpPr>
          <p:nvPr>
            <p:ph type="body" sz="quarter" idx="3"/>
          </p:nvPr>
        </p:nvSpPr>
        <p:spPr/>
        <p:txBody>
          <a:bodyPr/>
          <a:lstStyle/>
          <a:p>
            <a:r>
              <a:rPr lang="en-US" dirty="0"/>
              <a:t>Content</a:t>
            </a:r>
          </a:p>
        </p:txBody>
      </p:sp>
      <p:sp>
        <p:nvSpPr>
          <p:cNvPr id="3" name="Content Placeholder 2"/>
          <p:cNvSpPr>
            <a:spLocks noGrp="1"/>
          </p:cNvSpPr>
          <p:nvPr>
            <p:ph sz="quarter" idx="13"/>
          </p:nvPr>
        </p:nvSpPr>
        <p:spPr/>
        <p:txBody>
          <a:bodyPr>
            <a:normAutofit/>
          </a:bodyPr>
          <a:lstStyle/>
          <a:p>
            <a:r>
              <a:rPr lang="en-US" dirty="0"/>
              <a:t>Length:  Two-pages</a:t>
            </a:r>
          </a:p>
          <a:p>
            <a:r>
              <a:rPr lang="en-US" dirty="0"/>
              <a:t>Strategy:  Direct Strategy</a:t>
            </a:r>
          </a:p>
          <a:p>
            <a:r>
              <a:rPr lang="en-US" dirty="0"/>
              <a:t>Report type: Informational report</a:t>
            </a:r>
          </a:p>
          <a:p>
            <a:r>
              <a:rPr lang="en-US" dirty="0"/>
              <a:t>Format: Memo</a:t>
            </a:r>
          </a:p>
          <a:p>
            <a:r>
              <a:rPr lang="en-US" dirty="0"/>
              <a:t>Sources:  3 minimum</a:t>
            </a:r>
          </a:p>
          <a:p>
            <a:r>
              <a:rPr lang="en-US" dirty="0"/>
              <a:t>Citation Format:  APA Style</a:t>
            </a:r>
          </a:p>
          <a:p>
            <a:endParaRPr lang="en-US" dirty="0"/>
          </a:p>
        </p:txBody>
      </p:sp>
      <p:sp>
        <p:nvSpPr>
          <p:cNvPr id="8" name="Content Placeholder 7"/>
          <p:cNvSpPr>
            <a:spLocks noGrp="1"/>
          </p:cNvSpPr>
          <p:nvPr>
            <p:ph sz="quarter" idx="14"/>
          </p:nvPr>
        </p:nvSpPr>
        <p:spPr/>
        <p:txBody>
          <a:bodyPr/>
          <a:lstStyle/>
          <a:p>
            <a:r>
              <a:rPr lang="en-US" dirty="0"/>
              <a:t>What are the latest grocery trends?</a:t>
            </a:r>
          </a:p>
          <a:p>
            <a:r>
              <a:rPr lang="en-US" dirty="0"/>
              <a:t>Which trend should Harvest Grocery adopt?</a:t>
            </a:r>
          </a:p>
          <a:p>
            <a:r>
              <a:rPr lang="en-US" dirty="0"/>
              <a:t>Why should they adopt this trend?</a:t>
            </a:r>
          </a:p>
        </p:txBody>
      </p:sp>
    </p:spTree>
    <p:extLst>
      <p:ext uri="{BB962C8B-B14F-4D97-AF65-F5344CB8AC3E}">
        <p14:creationId xmlns:p14="http://schemas.microsoft.com/office/powerpoint/2010/main" val="922834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Statement of Purpose for Research</a:t>
            </a:r>
          </a:p>
        </p:txBody>
      </p:sp>
      <p:sp>
        <p:nvSpPr>
          <p:cNvPr id="3" name="Content Placeholder 2"/>
          <p:cNvSpPr>
            <a:spLocks noGrp="1"/>
          </p:cNvSpPr>
          <p:nvPr>
            <p:ph idx="1"/>
          </p:nvPr>
        </p:nvSpPr>
        <p:spPr/>
        <p:txBody>
          <a:bodyPr/>
          <a:lstStyle/>
          <a:p>
            <a:r>
              <a:rPr lang="en-US" b="1" dirty="0"/>
              <a:t>Identify the purpose. </a:t>
            </a:r>
            <a:r>
              <a:rPr lang="en-US" dirty="0"/>
              <a:t> Describe what the report needs to do or accomplishing using a focused action verb.</a:t>
            </a:r>
            <a:endParaRPr lang="en-US" b="1" dirty="0"/>
          </a:p>
          <a:p>
            <a:r>
              <a:rPr lang="en-US" b="1" dirty="0"/>
              <a:t>Define the problem(s) to be solved. </a:t>
            </a:r>
            <a:r>
              <a:rPr lang="en-US" dirty="0"/>
              <a:t>Include any variables, objectives or specific details that need to be included.</a:t>
            </a:r>
            <a:endParaRPr lang="en-US" b="1" dirty="0"/>
          </a:p>
          <a:p>
            <a:r>
              <a:rPr lang="en-US" b="1" dirty="0"/>
              <a:t>Determine any constraints or limitations. </a:t>
            </a:r>
            <a:r>
              <a:rPr lang="en-US" dirty="0"/>
              <a:t>Identify the limitations of your research methods (</a:t>
            </a:r>
            <a:r>
              <a:rPr lang="en-US" dirty="0" err="1"/>
              <a:t>e.x</a:t>
            </a:r>
            <a:r>
              <a:rPr lang="en-US" dirty="0"/>
              <a:t>. time, money, research </a:t>
            </a:r>
            <a:r>
              <a:rPr lang="en-US" dirty="0" err="1"/>
              <a:t>parametres</a:t>
            </a:r>
            <a:r>
              <a:rPr lang="en-US" dirty="0"/>
              <a:t>)</a:t>
            </a:r>
            <a:endParaRPr lang="en-US" b="1" dirty="0"/>
          </a:p>
          <a:p>
            <a:r>
              <a:rPr lang="en-US" b="1" dirty="0"/>
              <a:t>State the significance. </a:t>
            </a:r>
            <a:r>
              <a:rPr lang="en-US" dirty="0"/>
              <a:t>Explain why this report matters and will have an impact on its intended audience.</a:t>
            </a:r>
            <a:endParaRPr lang="en-US" b="1" dirty="0"/>
          </a:p>
        </p:txBody>
      </p:sp>
    </p:spTree>
    <p:extLst>
      <p:ext uri="{BB962C8B-B14F-4D97-AF65-F5344CB8AC3E}">
        <p14:creationId xmlns:p14="http://schemas.microsoft.com/office/powerpoint/2010/main" val="3268886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Statement of Purpose</a:t>
            </a:r>
          </a:p>
        </p:txBody>
      </p:sp>
      <p:sp>
        <p:nvSpPr>
          <p:cNvPr id="3" name="Content Placeholder 2"/>
          <p:cNvSpPr>
            <a:spLocks noGrp="1"/>
          </p:cNvSpPr>
          <p:nvPr>
            <p:ph idx="1"/>
          </p:nvPr>
        </p:nvSpPr>
        <p:spPr/>
        <p:txBody>
          <a:bodyPr/>
          <a:lstStyle/>
          <a:p>
            <a:pPr marL="68580" indent="0">
              <a:buNone/>
            </a:pPr>
            <a:r>
              <a:rPr lang="en-US" dirty="0"/>
              <a:t>The </a:t>
            </a:r>
            <a:r>
              <a:rPr lang="en-US" b="1" u="sng" dirty="0">
                <a:solidFill>
                  <a:srgbClr val="BBD7F8"/>
                </a:solidFill>
              </a:rPr>
              <a:t>purpose</a:t>
            </a:r>
            <a:r>
              <a:rPr lang="en-US" dirty="0"/>
              <a:t> of this report is to </a:t>
            </a:r>
            <a:r>
              <a:rPr lang="en-US" b="1" u="sng" dirty="0">
                <a:solidFill>
                  <a:srgbClr val="BBD7F8"/>
                </a:solidFill>
              </a:rPr>
              <a:t>recommend a plan </a:t>
            </a:r>
            <a:r>
              <a:rPr lang="en-US" dirty="0"/>
              <a:t>that provides sales reps with cars to be used in their calls. The report will </a:t>
            </a:r>
            <a:r>
              <a:rPr lang="en-US" b="1" u="sng" dirty="0">
                <a:solidFill>
                  <a:srgbClr val="BBD7F8"/>
                </a:solidFill>
              </a:rPr>
              <a:t>compare costs for three plans</a:t>
            </a:r>
            <a:r>
              <a:rPr lang="en-US" dirty="0"/>
              <a:t>: outright ownership, leasing, and compensation for employee-owned cars. </a:t>
            </a:r>
            <a:r>
              <a:rPr lang="en-US" b="1" u="sng" dirty="0">
                <a:solidFill>
                  <a:srgbClr val="BBD7F8"/>
                </a:solidFill>
              </a:rPr>
              <a:t>It will also measure </a:t>
            </a:r>
            <a:r>
              <a:rPr lang="en-US" dirty="0"/>
              <a:t>employee reactions to each plan. The report is significant because </a:t>
            </a:r>
            <a:r>
              <a:rPr lang="en-US" dirty="0" err="1"/>
              <a:t>Pharmgen’s</a:t>
            </a:r>
            <a:r>
              <a:rPr lang="en-US" dirty="0"/>
              <a:t> current leasing agreement expires March 31 and an improved plan could reduce costs and paperwork. The study is </a:t>
            </a:r>
            <a:r>
              <a:rPr lang="en-US" b="1" u="sng" dirty="0">
                <a:solidFill>
                  <a:srgbClr val="BBD7F8"/>
                </a:solidFill>
              </a:rPr>
              <a:t>limited to</a:t>
            </a:r>
            <a:r>
              <a:rPr lang="en-US" dirty="0">
                <a:solidFill>
                  <a:srgbClr val="BBD7F8"/>
                </a:solidFill>
              </a:rPr>
              <a:t> </a:t>
            </a:r>
            <a:r>
              <a:rPr lang="en-US" dirty="0"/>
              <a:t>costs for sales reps in the Edmonton district. </a:t>
            </a:r>
          </a:p>
          <a:p>
            <a:pPr marL="68580" indent="0">
              <a:buNone/>
            </a:pPr>
            <a:endParaRPr lang="en-US" dirty="0"/>
          </a:p>
          <a:p>
            <a:pPr marL="68580" indent="0">
              <a:buNone/>
            </a:pPr>
            <a:r>
              <a:rPr lang="en-US" dirty="0"/>
              <a:t>(p. 320)</a:t>
            </a:r>
          </a:p>
        </p:txBody>
      </p:sp>
    </p:spTree>
    <p:extLst>
      <p:ext uri="{BB962C8B-B14F-4D97-AF65-F5344CB8AC3E}">
        <p14:creationId xmlns:p14="http://schemas.microsoft.com/office/powerpoint/2010/main" val="290708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42" y="694224"/>
            <a:ext cx="7772400" cy="1362075"/>
          </a:xfrm>
        </p:spPr>
        <p:txBody>
          <a:bodyPr>
            <a:normAutofit fontScale="90000"/>
          </a:bodyPr>
          <a:lstStyle/>
          <a:p>
            <a:r>
              <a:rPr lang="en-US" b="1" u="sng" cap="none" dirty="0"/>
              <a:t>Email me</a:t>
            </a:r>
            <a:r>
              <a:rPr lang="en-US" cap="none" dirty="0"/>
              <a:t> an expanded purpose statement for Assignment 4.</a:t>
            </a:r>
            <a:br>
              <a:rPr lang="en-US" cap="none" dirty="0"/>
            </a:br>
            <a:r>
              <a:rPr lang="en-US" cap="none" dirty="0"/>
              <a:t>Include:</a:t>
            </a:r>
            <a:br>
              <a:rPr lang="en-US" cap="none" dirty="0"/>
            </a:br>
            <a:r>
              <a:rPr lang="en-US" cap="none" dirty="0"/>
              <a:t>	-Purpose</a:t>
            </a:r>
            <a:br>
              <a:rPr lang="en-US" cap="none" dirty="0"/>
            </a:br>
            <a:r>
              <a:rPr lang="en-US" cap="none" dirty="0"/>
              <a:t>	-Scope</a:t>
            </a:r>
            <a:br>
              <a:rPr lang="en-US" cap="none" dirty="0"/>
            </a:br>
            <a:r>
              <a:rPr lang="en-US" cap="none" dirty="0"/>
              <a:t>	-Limitations</a:t>
            </a:r>
            <a:br>
              <a:rPr lang="en-US" cap="none" dirty="0"/>
            </a:br>
            <a:r>
              <a:rPr lang="en-US" cap="none" dirty="0"/>
              <a:t>	-Significance</a:t>
            </a:r>
          </a:p>
        </p:txBody>
      </p:sp>
    </p:spTree>
    <p:extLst>
      <p:ext uri="{BB962C8B-B14F-4D97-AF65-F5344CB8AC3E}">
        <p14:creationId xmlns:p14="http://schemas.microsoft.com/office/powerpoint/2010/main" val="2175585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 Format for Assignment 4</a:t>
            </a:r>
          </a:p>
        </p:txBody>
      </p:sp>
      <p:sp>
        <p:nvSpPr>
          <p:cNvPr id="3" name="Content Placeholder 2"/>
          <p:cNvSpPr>
            <a:spLocks noGrp="1"/>
          </p:cNvSpPr>
          <p:nvPr>
            <p:ph idx="1"/>
          </p:nvPr>
        </p:nvSpPr>
        <p:spPr/>
        <p:txBody>
          <a:bodyPr>
            <a:normAutofit fontScale="85000" lnSpcReduction="20000"/>
          </a:bodyPr>
          <a:lstStyle/>
          <a:p>
            <a:pPr>
              <a:buNone/>
            </a:pPr>
            <a:r>
              <a:rPr lang="en-US" dirty="0"/>
              <a:t>TO:	    reader’s name, position</a:t>
            </a:r>
          </a:p>
          <a:p>
            <a:pPr>
              <a:buNone/>
            </a:pPr>
            <a:r>
              <a:rPr lang="en-US" dirty="0"/>
              <a:t>FROM:        your name, position</a:t>
            </a:r>
          </a:p>
          <a:p>
            <a:pPr>
              <a:buNone/>
            </a:pPr>
            <a:r>
              <a:rPr lang="en-US" dirty="0"/>
              <a:t>DATE:         due date</a:t>
            </a:r>
          </a:p>
          <a:p>
            <a:pPr>
              <a:buNone/>
            </a:pPr>
            <a:r>
              <a:rPr lang="en-US" dirty="0"/>
              <a:t>SUBJECT:    specific to purpose of report </a:t>
            </a:r>
          </a:p>
          <a:p>
            <a:pPr>
              <a:lnSpc>
                <a:spcPct val="80000"/>
              </a:lnSpc>
              <a:buNone/>
            </a:pPr>
            <a:endParaRPr lang="en-US" dirty="0"/>
          </a:p>
          <a:p>
            <a:pPr>
              <a:lnSpc>
                <a:spcPct val="90000"/>
              </a:lnSpc>
              <a:buNone/>
              <a:defRPr/>
            </a:pPr>
            <a:r>
              <a:rPr lang="en-US" sz="2400" u="sng" dirty="0"/>
              <a:t>Introduction</a:t>
            </a:r>
            <a:r>
              <a:rPr lang="en-US" sz="2400" dirty="0"/>
              <a:t> (</a:t>
            </a:r>
            <a:r>
              <a:rPr lang="en-US" sz="2400" dirty="0">
                <a:solidFill>
                  <a:srgbClr val="FFFFFF"/>
                </a:solidFill>
              </a:rPr>
              <a:t>direct reply opening)</a:t>
            </a:r>
          </a:p>
          <a:p>
            <a:pPr>
              <a:lnSpc>
                <a:spcPct val="90000"/>
              </a:lnSpc>
              <a:buNone/>
              <a:defRPr/>
            </a:pPr>
            <a:endParaRPr lang="en-US" sz="2400" dirty="0">
              <a:solidFill>
                <a:srgbClr val="FFFFFF"/>
              </a:solidFill>
            </a:endParaRPr>
          </a:p>
          <a:p>
            <a:pPr>
              <a:lnSpc>
                <a:spcPct val="90000"/>
              </a:lnSpc>
              <a:buNone/>
              <a:defRPr/>
            </a:pPr>
            <a:r>
              <a:rPr lang="en-US" sz="2400" u="sng" dirty="0">
                <a:solidFill>
                  <a:srgbClr val="FFFFFF"/>
                </a:solidFill>
              </a:rPr>
              <a:t>Body</a:t>
            </a:r>
            <a:r>
              <a:rPr lang="en-US" sz="2400" dirty="0">
                <a:solidFill>
                  <a:srgbClr val="FFFFFF"/>
                </a:solidFill>
              </a:rPr>
              <a:t>  (three or more sections with headings)</a:t>
            </a:r>
            <a:endParaRPr lang="en-US" sz="2400" u="sng" dirty="0">
              <a:solidFill>
                <a:srgbClr val="FFFFFF"/>
              </a:solidFill>
            </a:endParaRPr>
          </a:p>
          <a:p>
            <a:pPr>
              <a:lnSpc>
                <a:spcPct val="90000"/>
              </a:lnSpc>
              <a:buNone/>
              <a:defRPr/>
            </a:pPr>
            <a:endParaRPr lang="en-US" sz="2400" u="sng" dirty="0">
              <a:solidFill>
                <a:srgbClr val="FFFFFF"/>
              </a:solidFill>
            </a:endParaRPr>
          </a:p>
          <a:p>
            <a:pPr>
              <a:lnSpc>
                <a:spcPct val="90000"/>
              </a:lnSpc>
              <a:buNone/>
              <a:defRPr/>
            </a:pPr>
            <a:r>
              <a:rPr lang="en-US" sz="2400" u="sng" dirty="0">
                <a:solidFill>
                  <a:srgbClr val="FFFFFF"/>
                </a:solidFill>
              </a:rPr>
              <a:t>Conclusions</a:t>
            </a:r>
            <a:r>
              <a:rPr lang="en-US" sz="2400" dirty="0">
                <a:solidFill>
                  <a:srgbClr val="FFFFFF"/>
                </a:solidFill>
              </a:rPr>
              <a:t> (including direct reply closing) </a:t>
            </a:r>
          </a:p>
          <a:p>
            <a:endParaRPr lang="en-US" sz="2400" dirty="0"/>
          </a:p>
          <a:p>
            <a:r>
              <a:rPr lang="en-US" sz="2400" dirty="0"/>
              <a:t>Review page 2 header on Figure 12.11 (p. 374)</a:t>
            </a:r>
          </a:p>
        </p:txBody>
      </p:sp>
    </p:spTree>
    <p:extLst>
      <p:ext uri="{BB962C8B-B14F-4D97-AF65-F5344CB8AC3E}">
        <p14:creationId xmlns:p14="http://schemas.microsoft.com/office/powerpoint/2010/main" val="1440772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 Preparation for Tuesday</a:t>
            </a:r>
          </a:p>
        </p:txBody>
      </p:sp>
      <p:sp>
        <p:nvSpPr>
          <p:cNvPr id="3" name="Content Placeholder 2"/>
          <p:cNvSpPr>
            <a:spLocks noGrp="1"/>
          </p:cNvSpPr>
          <p:nvPr>
            <p:ph idx="1"/>
          </p:nvPr>
        </p:nvSpPr>
        <p:spPr/>
        <p:txBody>
          <a:bodyPr>
            <a:normAutofit/>
          </a:bodyPr>
          <a:lstStyle/>
          <a:p>
            <a:r>
              <a:rPr lang="en-US" b="1" dirty="0"/>
              <a:t>Find three online source for your report.  </a:t>
            </a:r>
            <a:r>
              <a:rPr lang="en-US" dirty="0"/>
              <a:t>The sources should be something that you think  </a:t>
            </a:r>
            <a:r>
              <a:rPr lang="en-US" b="1" u="sng" dirty="0"/>
              <a:t>Arjun Patel</a:t>
            </a:r>
            <a:r>
              <a:rPr lang="en-US" b="1" dirty="0"/>
              <a:t> </a:t>
            </a:r>
            <a:r>
              <a:rPr lang="en-US" dirty="0"/>
              <a:t>would find credible.</a:t>
            </a:r>
          </a:p>
          <a:p>
            <a:r>
              <a:rPr lang="en-US" b="1" dirty="0"/>
              <a:t>Print the source.  </a:t>
            </a:r>
            <a:r>
              <a:rPr lang="en-US" dirty="0"/>
              <a:t>Make sure you have noted all of the publishing information about where it came from (</a:t>
            </a:r>
            <a:r>
              <a:rPr lang="en-US" dirty="0" err="1"/>
              <a:t>e.x</a:t>
            </a:r>
            <a:r>
              <a:rPr lang="en-US" dirty="0"/>
              <a:t>. URL, author, date)</a:t>
            </a:r>
          </a:p>
          <a:p>
            <a:r>
              <a:rPr lang="en-US" b="1" dirty="0"/>
              <a:t>Write a sentence using a signal phrase that incorporates each source. </a:t>
            </a:r>
            <a:r>
              <a:rPr lang="en-US" dirty="0"/>
              <a:t> You can use a combination of paraphrase and direct quotation.</a:t>
            </a:r>
            <a:endParaRPr lang="en-US" b="1" dirty="0"/>
          </a:p>
          <a:p>
            <a:r>
              <a:rPr lang="en-US" b="1" dirty="0"/>
              <a:t>Bring a copy on Tuesday.  </a:t>
            </a:r>
            <a:r>
              <a:rPr lang="en-US" dirty="0"/>
              <a:t>This will count toward other writing grades, and will prepare you for the APA Homework assignment!</a:t>
            </a:r>
            <a:endParaRPr lang="en-US" b="1" dirty="0"/>
          </a:p>
        </p:txBody>
      </p:sp>
    </p:spTree>
    <p:extLst>
      <p:ext uri="{BB962C8B-B14F-4D97-AF65-F5344CB8AC3E}">
        <p14:creationId xmlns:p14="http://schemas.microsoft.com/office/powerpoint/2010/main" val="1368927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Credibility of Sources</a:t>
            </a:r>
          </a:p>
        </p:txBody>
      </p:sp>
      <p:sp>
        <p:nvSpPr>
          <p:cNvPr id="3" name="Content Placeholder 2"/>
          <p:cNvSpPr>
            <a:spLocks noGrp="1"/>
          </p:cNvSpPr>
          <p:nvPr>
            <p:ph sz="quarter" idx="1"/>
          </p:nvPr>
        </p:nvSpPr>
        <p:spPr>
          <a:xfrm>
            <a:off x="612648" y="1607644"/>
            <a:ext cx="4887422" cy="5257800"/>
          </a:xfrm>
        </p:spPr>
        <p:txBody>
          <a:bodyPr>
            <a:normAutofit/>
          </a:bodyPr>
          <a:lstStyle/>
          <a:p>
            <a:r>
              <a:rPr lang="en-US" sz="3600" dirty="0"/>
              <a:t>How do I assess online research?</a:t>
            </a:r>
          </a:p>
          <a:p>
            <a:pPr lvl="1"/>
            <a:r>
              <a:rPr lang="en-US" sz="2800" dirty="0"/>
              <a:t>Currency</a:t>
            </a:r>
          </a:p>
          <a:p>
            <a:pPr lvl="1"/>
            <a:r>
              <a:rPr lang="en-US" sz="2800" dirty="0"/>
              <a:t>Authority</a:t>
            </a:r>
          </a:p>
          <a:p>
            <a:pPr lvl="1"/>
            <a:r>
              <a:rPr lang="en-US" sz="2800" dirty="0"/>
              <a:t>Content</a:t>
            </a:r>
          </a:p>
          <a:p>
            <a:pPr lvl="1"/>
            <a:r>
              <a:rPr lang="en-US" sz="2800" dirty="0"/>
              <a:t>Accuracy</a:t>
            </a:r>
          </a:p>
          <a:p>
            <a:pPr lvl="2"/>
            <a:endParaRPr lang="en-US" dirty="0"/>
          </a:p>
          <a:p>
            <a:pPr marL="0" indent="0">
              <a:buNone/>
            </a:pPr>
            <a:endParaRPr lang="en-US" dirty="0"/>
          </a:p>
        </p:txBody>
      </p:sp>
      <p:sp>
        <p:nvSpPr>
          <p:cNvPr id="5" name="TextBox 4"/>
          <p:cNvSpPr txBox="1"/>
          <p:nvPr/>
        </p:nvSpPr>
        <p:spPr>
          <a:xfrm>
            <a:off x="4897306" y="5404172"/>
            <a:ext cx="3868742" cy="369332"/>
          </a:xfrm>
          <a:prstGeom prst="rect">
            <a:avLst/>
          </a:prstGeom>
          <a:noFill/>
        </p:spPr>
        <p:txBody>
          <a:bodyPr wrap="none" rtlCol="0">
            <a:spAutoFit/>
          </a:bodyPr>
          <a:lstStyle/>
          <a:p>
            <a:r>
              <a:rPr lang="en-US" dirty="0"/>
              <a:t>The internet </a:t>
            </a:r>
            <a:r>
              <a:rPr lang="en-US" b="1" dirty="0">
                <a:hlinkClick r:id="rId2"/>
              </a:rPr>
              <a:t>is</a:t>
            </a:r>
            <a:r>
              <a:rPr lang="en-US" dirty="0"/>
              <a:t> a web that can catch you.</a:t>
            </a:r>
          </a:p>
        </p:txBody>
      </p:sp>
      <p:pic>
        <p:nvPicPr>
          <p:cNvPr id="6" name="Picture 5"/>
          <p:cNvPicPr>
            <a:picLocks noChangeAspect="1"/>
          </p:cNvPicPr>
          <p:nvPr/>
        </p:nvPicPr>
        <p:blipFill>
          <a:blip r:embed="rId3"/>
          <a:stretch>
            <a:fillRect/>
          </a:stretch>
        </p:blipFill>
        <p:spPr>
          <a:xfrm>
            <a:off x="6823358" y="1528184"/>
            <a:ext cx="1743224" cy="1037021"/>
          </a:xfrm>
          <a:prstGeom prst="rect">
            <a:avLst/>
          </a:prstGeom>
        </p:spPr>
      </p:pic>
      <p:pic>
        <p:nvPicPr>
          <p:cNvPr id="4" name="Picture 3"/>
          <p:cNvPicPr>
            <a:picLocks noChangeAspect="1"/>
          </p:cNvPicPr>
          <p:nvPr/>
        </p:nvPicPr>
        <p:blipFill>
          <a:blip r:embed="rId4"/>
          <a:stretch>
            <a:fillRect/>
          </a:stretch>
        </p:blipFill>
        <p:spPr>
          <a:xfrm>
            <a:off x="3826109" y="2448401"/>
            <a:ext cx="4939939" cy="2742842"/>
          </a:xfrm>
          <a:prstGeom prst="rect">
            <a:avLst/>
          </a:prstGeom>
        </p:spPr>
      </p:pic>
    </p:spTree>
    <p:extLst>
      <p:ext uri="{BB962C8B-B14F-4D97-AF65-F5344CB8AC3E}">
        <p14:creationId xmlns:p14="http://schemas.microsoft.com/office/powerpoint/2010/main" val="878015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Assessing Credibility</a:t>
            </a:r>
          </a:p>
        </p:txBody>
      </p:sp>
      <p:sp>
        <p:nvSpPr>
          <p:cNvPr id="3" name="Content Placeholder 2"/>
          <p:cNvSpPr>
            <a:spLocks noGrp="1"/>
          </p:cNvSpPr>
          <p:nvPr>
            <p:ph sz="quarter" idx="13"/>
          </p:nvPr>
        </p:nvSpPr>
        <p:spPr/>
        <p:txBody>
          <a:bodyPr>
            <a:normAutofit/>
          </a:bodyPr>
          <a:lstStyle/>
          <a:p>
            <a:pPr marL="68580" indent="0">
              <a:buNone/>
            </a:pPr>
            <a:r>
              <a:rPr lang="en-US" dirty="0"/>
              <a:t>Currency</a:t>
            </a:r>
          </a:p>
          <a:p>
            <a:pPr lvl="1"/>
            <a:r>
              <a:rPr lang="en-US" dirty="0"/>
              <a:t>How current is the information?</a:t>
            </a:r>
          </a:p>
          <a:p>
            <a:pPr lvl="1"/>
            <a:r>
              <a:rPr lang="en-US" b="1" dirty="0"/>
              <a:t>Check:  </a:t>
            </a:r>
            <a:r>
              <a:rPr lang="en-US" dirty="0"/>
              <a:t>Date of publication</a:t>
            </a:r>
          </a:p>
          <a:p>
            <a:pPr marL="68580" indent="0">
              <a:buNone/>
            </a:pPr>
            <a:endParaRPr lang="en-US" dirty="0"/>
          </a:p>
          <a:p>
            <a:pPr marL="68580" indent="0">
              <a:buNone/>
            </a:pPr>
            <a:r>
              <a:rPr lang="en-US" dirty="0"/>
              <a:t>Authority</a:t>
            </a:r>
          </a:p>
          <a:p>
            <a:pPr lvl="1"/>
            <a:r>
              <a:rPr lang="en-US" dirty="0"/>
              <a:t>How credible is the author or source?</a:t>
            </a:r>
          </a:p>
          <a:p>
            <a:pPr lvl="1"/>
            <a:r>
              <a:rPr lang="en-US" b="1" dirty="0"/>
              <a:t>Check: </a:t>
            </a:r>
            <a:r>
              <a:rPr lang="en-US" dirty="0"/>
              <a:t>Credentials of the author/corporation, use of references, sponsors/promoters</a:t>
            </a:r>
          </a:p>
          <a:p>
            <a:endParaRPr lang="en-US" dirty="0"/>
          </a:p>
        </p:txBody>
      </p:sp>
      <p:sp>
        <p:nvSpPr>
          <p:cNvPr id="5" name="Content Placeholder 4"/>
          <p:cNvSpPr>
            <a:spLocks noGrp="1"/>
          </p:cNvSpPr>
          <p:nvPr>
            <p:ph sz="quarter" idx="14"/>
          </p:nvPr>
        </p:nvSpPr>
        <p:spPr/>
        <p:txBody>
          <a:bodyPr/>
          <a:lstStyle/>
          <a:p>
            <a:pPr marL="68580" indent="0">
              <a:buNone/>
            </a:pPr>
            <a:r>
              <a:rPr lang="en-US" dirty="0"/>
              <a:t>Content</a:t>
            </a:r>
          </a:p>
          <a:p>
            <a:pPr lvl="1"/>
            <a:r>
              <a:rPr lang="en-US" dirty="0"/>
              <a:t>What is the purpose of the site?</a:t>
            </a:r>
          </a:p>
          <a:p>
            <a:pPr lvl="1"/>
            <a:r>
              <a:rPr lang="en-US" b="1" dirty="0"/>
              <a:t>Check: </a:t>
            </a:r>
            <a:r>
              <a:rPr lang="en-US" dirty="0"/>
              <a:t>the classification of page, audience, tone, style</a:t>
            </a:r>
            <a:endParaRPr lang="en-US" b="1" dirty="0"/>
          </a:p>
          <a:p>
            <a:pPr marL="68580" indent="0">
              <a:buNone/>
            </a:pPr>
            <a:endParaRPr lang="en-US" dirty="0"/>
          </a:p>
          <a:p>
            <a:pPr marL="68580" indent="0">
              <a:buNone/>
            </a:pPr>
            <a:r>
              <a:rPr lang="en-US" dirty="0"/>
              <a:t>Accuracy</a:t>
            </a:r>
          </a:p>
          <a:p>
            <a:pPr lvl="1"/>
            <a:r>
              <a:rPr lang="en-US" dirty="0"/>
              <a:t>Do the facts seem reliable?</a:t>
            </a:r>
          </a:p>
          <a:p>
            <a:pPr lvl="1"/>
            <a:r>
              <a:rPr lang="en-US" b="1" dirty="0"/>
              <a:t>Check: </a:t>
            </a:r>
            <a:r>
              <a:rPr lang="en-US" dirty="0"/>
              <a:t>references, bias, spelling/grammar</a:t>
            </a:r>
            <a:endParaRPr lang="en-US" b="1" dirty="0"/>
          </a:p>
          <a:p>
            <a:endParaRPr lang="en-US" dirty="0"/>
          </a:p>
        </p:txBody>
      </p:sp>
    </p:spTree>
    <p:extLst>
      <p:ext uri="{BB962C8B-B14F-4D97-AF65-F5344CB8AC3E}">
        <p14:creationId xmlns:p14="http://schemas.microsoft.com/office/powerpoint/2010/main" val="1258609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wrong with these sources?</a:t>
            </a:r>
          </a:p>
        </p:txBody>
      </p:sp>
      <p:sp>
        <p:nvSpPr>
          <p:cNvPr id="4" name="Rectangle 3"/>
          <p:cNvSpPr/>
          <p:nvPr/>
        </p:nvSpPr>
        <p:spPr>
          <a:xfrm>
            <a:off x="549556" y="1215190"/>
            <a:ext cx="8328825" cy="52810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chemeClr val="bg1"/>
              </a:solidFill>
            </a:endParaRPr>
          </a:p>
        </p:txBody>
      </p:sp>
      <p:sp>
        <p:nvSpPr>
          <p:cNvPr id="3" name="Content Placeholder 2"/>
          <p:cNvSpPr>
            <a:spLocks noGrp="1"/>
          </p:cNvSpPr>
          <p:nvPr>
            <p:ph idx="1"/>
          </p:nvPr>
        </p:nvSpPr>
        <p:spPr>
          <a:xfrm>
            <a:off x="685800" y="1454831"/>
            <a:ext cx="7908644" cy="5152480"/>
          </a:xfrm>
        </p:spPr>
        <p:txBody>
          <a:bodyPr>
            <a:normAutofit lnSpcReduction="10000"/>
          </a:bodyPr>
          <a:lstStyle/>
          <a:p>
            <a:pPr marL="68580" indent="0">
              <a:buNone/>
            </a:pPr>
            <a:r>
              <a:rPr lang="en-US" dirty="0">
                <a:solidFill>
                  <a:srgbClr val="000000"/>
                </a:solidFill>
              </a:rPr>
              <a:t>Emily’s Homework Assignment</a:t>
            </a:r>
          </a:p>
          <a:p>
            <a:pPr marL="68580" indent="0">
              <a:buNone/>
            </a:pPr>
            <a:endParaRPr lang="en-US" dirty="0">
              <a:solidFill>
                <a:srgbClr val="000000"/>
              </a:solidFill>
            </a:endParaRPr>
          </a:p>
          <a:p>
            <a:pPr marL="68580" indent="0">
              <a:buNone/>
            </a:pPr>
            <a:r>
              <a:rPr lang="en-US" dirty="0">
                <a:solidFill>
                  <a:srgbClr val="000000"/>
                </a:solidFill>
              </a:rPr>
              <a:t>Source 1:</a:t>
            </a:r>
          </a:p>
          <a:p>
            <a:pPr marL="68580" indent="0">
              <a:buNone/>
            </a:pPr>
            <a:r>
              <a:rPr lang="en-US" dirty="0">
                <a:solidFill>
                  <a:srgbClr val="000000"/>
                </a:solidFill>
              </a:rPr>
              <a:t>[deleted] (2018) suggests that women experiencing high stress buy yogurt and men with bushy beards buy beer.</a:t>
            </a:r>
          </a:p>
          <a:p>
            <a:pPr marL="68580" indent="0">
              <a:buNone/>
            </a:pPr>
            <a:r>
              <a:rPr lang="en-US" dirty="0">
                <a:solidFill>
                  <a:srgbClr val="000000"/>
                </a:solidFill>
              </a:rPr>
              <a:t>r/</a:t>
            </a:r>
            <a:r>
              <a:rPr lang="en-US" dirty="0" err="1">
                <a:solidFill>
                  <a:srgbClr val="000000"/>
                </a:solidFill>
              </a:rPr>
              <a:t>AskReddit</a:t>
            </a:r>
            <a:r>
              <a:rPr lang="en-US" dirty="0">
                <a:solidFill>
                  <a:srgbClr val="000000"/>
                </a:solidFill>
              </a:rPr>
              <a:t>, “Grocery store cashiers, do you notice any trends on what people look and act like based on the food they buy?”</a:t>
            </a:r>
          </a:p>
          <a:p>
            <a:pPr marL="68580" indent="0">
              <a:buNone/>
            </a:pPr>
            <a:r>
              <a:rPr lang="en-US" dirty="0">
                <a:solidFill>
                  <a:srgbClr val="000000"/>
                </a:solidFill>
                <a:hlinkClick r:id="rId2"/>
              </a:rPr>
              <a:t>https://www.reddit.com/r/AskReddit/comments/7wppet/grocery_store_cashiers_do_you_notice_any_trends/</a:t>
            </a:r>
            <a:endParaRPr lang="en-US" dirty="0">
              <a:solidFill>
                <a:srgbClr val="000000"/>
              </a:solidFill>
            </a:endParaRPr>
          </a:p>
          <a:p>
            <a:pPr marL="68580" indent="0">
              <a:buNone/>
            </a:pPr>
            <a:endParaRPr lang="en-US" dirty="0">
              <a:solidFill>
                <a:srgbClr val="000000"/>
              </a:solidFill>
            </a:endParaRPr>
          </a:p>
          <a:p>
            <a:pPr marL="68580" indent="0">
              <a:buNone/>
            </a:pPr>
            <a:r>
              <a:rPr lang="en-US" dirty="0">
                <a:solidFill>
                  <a:srgbClr val="000000"/>
                </a:solidFill>
              </a:rPr>
              <a:t>Source 2:</a:t>
            </a:r>
          </a:p>
          <a:p>
            <a:pPr marL="68580" indent="0">
              <a:buNone/>
            </a:pPr>
            <a:r>
              <a:rPr lang="en-US" dirty="0">
                <a:solidFill>
                  <a:srgbClr val="000000"/>
                </a:solidFill>
              </a:rPr>
              <a:t>According to </a:t>
            </a:r>
            <a:r>
              <a:rPr lang="en-US" i="1" dirty="0">
                <a:solidFill>
                  <a:srgbClr val="000000"/>
                </a:solidFill>
              </a:rPr>
              <a:t>Marketing Magazine</a:t>
            </a:r>
            <a:r>
              <a:rPr lang="en-US" dirty="0">
                <a:solidFill>
                  <a:srgbClr val="000000"/>
                </a:solidFill>
              </a:rPr>
              <a:t> (1996), “one in five grocery shoppers in Canada buys take-out in the supermarket.”</a:t>
            </a:r>
          </a:p>
          <a:p>
            <a:pPr marL="68580" indent="0">
              <a:buNone/>
            </a:pPr>
            <a:r>
              <a:rPr lang="en-US" i="1" dirty="0">
                <a:solidFill>
                  <a:srgbClr val="000000"/>
                </a:solidFill>
              </a:rPr>
              <a:t>Marketing Magazine,  </a:t>
            </a:r>
            <a:r>
              <a:rPr lang="en-US" dirty="0">
                <a:solidFill>
                  <a:srgbClr val="000000"/>
                </a:solidFill>
              </a:rPr>
              <a:t>Toronto, </a:t>
            </a:r>
            <a:r>
              <a:rPr lang="en-US" dirty="0" err="1">
                <a:solidFill>
                  <a:srgbClr val="000000"/>
                </a:solidFill>
              </a:rPr>
              <a:t>vol</a:t>
            </a:r>
            <a:r>
              <a:rPr lang="en-US" dirty="0">
                <a:solidFill>
                  <a:srgbClr val="000000"/>
                </a:solidFill>
              </a:rPr>
              <a:t> 101, issue 23, June 10 1996, </a:t>
            </a:r>
            <a:r>
              <a:rPr lang="en-US" dirty="0" err="1">
                <a:solidFill>
                  <a:srgbClr val="000000"/>
                </a:solidFill>
              </a:rPr>
              <a:t>pg</a:t>
            </a:r>
            <a:r>
              <a:rPr lang="en-US" dirty="0">
                <a:solidFill>
                  <a:srgbClr val="000000"/>
                </a:solidFill>
              </a:rPr>
              <a:t> 4.</a:t>
            </a:r>
            <a:endParaRPr lang="en-US" i="1" dirty="0">
              <a:solidFill>
                <a:srgbClr val="000000"/>
              </a:solidFill>
            </a:endParaRPr>
          </a:p>
          <a:p>
            <a:pPr marL="68580" indent="0">
              <a:buNone/>
            </a:pPr>
            <a:endParaRPr lang="en-US" dirty="0">
              <a:solidFill>
                <a:srgbClr val="000000"/>
              </a:solidFill>
            </a:endParaRPr>
          </a:p>
          <a:p>
            <a:pPr marL="68580" indent="0">
              <a:buNone/>
            </a:pPr>
            <a:endParaRPr lang="en-US" dirty="0">
              <a:solidFill>
                <a:srgbClr val="000000"/>
              </a:solidFill>
            </a:endParaRPr>
          </a:p>
          <a:p>
            <a:pPr marL="68580" indent="0">
              <a:buNone/>
            </a:pPr>
            <a:endParaRPr lang="en-US" dirty="0">
              <a:solidFill>
                <a:srgbClr val="000000"/>
              </a:solidFill>
            </a:endParaRPr>
          </a:p>
          <a:p>
            <a:pPr marL="68580" indent="0">
              <a:buNone/>
            </a:pPr>
            <a:endParaRPr lang="en-US" dirty="0">
              <a:solidFill>
                <a:srgbClr val="000000"/>
              </a:solidFill>
            </a:endParaRPr>
          </a:p>
          <a:p>
            <a:endParaRPr lang="en-US" dirty="0">
              <a:solidFill>
                <a:srgbClr val="000000"/>
              </a:solidFill>
            </a:endParaRPr>
          </a:p>
        </p:txBody>
      </p:sp>
      <p:sp>
        <p:nvSpPr>
          <p:cNvPr id="5" name="TextBox 4"/>
          <p:cNvSpPr txBox="1"/>
          <p:nvPr/>
        </p:nvSpPr>
        <p:spPr>
          <a:xfrm>
            <a:off x="8792895" y="476229"/>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0787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242" y="694224"/>
            <a:ext cx="7772400" cy="1362075"/>
          </a:xfrm>
        </p:spPr>
        <p:txBody>
          <a:bodyPr>
            <a:normAutofit fontScale="90000"/>
          </a:bodyPr>
          <a:lstStyle/>
          <a:p>
            <a:br>
              <a:rPr lang="en-US" b="1" cap="none" dirty="0">
                <a:solidFill>
                  <a:srgbClr val="BBD7F8"/>
                </a:solidFill>
              </a:rPr>
            </a:br>
            <a:br>
              <a:rPr lang="en-US" b="1" cap="none" dirty="0">
                <a:solidFill>
                  <a:srgbClr val="BBD7F8"/>
                </a:solidFill>
              </a:rPr>
            </a:br>
            <a:r>
              <a:rPr lang="en-US" b="1" cap="none" dirty="0">
                <a:solidFill>
                  <a:srgbClr val="BBD7F8"/>
                </a:solidFill>
              </a:rPr>
              <a:t>Don’t forget </a:t>
            </a:r>
            <a:r>
              <a:rPr lang="en-US" cap="none" dirty="0"/>
              <a:t>to bring in your 3 sources for our class on Tuesday!</a:t>
            </a:r>
          </a:p>
        </p:txBody>
      </p:sp>
    </p:spTree>
    <p:extLst>
      <p:ext uri="{BB962C8B-B14F-4D97-AF65-F5344CB8AC3E}">
        <p14:creationId xmlns:p14="http://schemas.microsoft.com/office/powerpoint/2010/main" val="3151607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016000" y="1551067"/>
            <a:ext cx="7478713" cy="3289873"/>
          </a:xfrm>
        </p:spPr>
        <p:txBody>
          <a:bodyPr>
            <a:normAutofit fontScale="92500" lnSpcReduction="20000"/>
          </a:bodyPr>
          <a:lstStyle/>
          <a:p>
            <a:r>
              <a:rPr lang="en-US" b="1" dirty="0"/>
              <a:t>Reports:  Research &amp; Credibility</a:t>
            </a:r>
          </a:p>
          <a:p>
            <a:r>
              <a:rPr lang="en-US" i="1" dirty="0"/>
              <a:t>Read</a:t>
            </a:r>
            <a:r>
              <a:rPr lang="en-US" dirty="0"/>
              <a:t>:  	Chapter 11: 272-281</a:t>
            </a:r>
          </a:p>
          <a:p>
            <a:r>
              <a:rPr lang="en-US" dirty="0"/>
              <a:t>	Chapter 12: 314-334</a:t>
            </a:r>
          </a:p>
          <a:p>
            <a:r>
              <a:rPr lang="en-US" dirty="0"/>
              <a:t>	</a:t>
            </a:r>
            <a:r>
              <a:rPr lang="en-US" dirty="0" err="1"/>
              <a:t>Coursepack</a:t>
            </a:r>
            <a:r>
              <a:rPr lang="en-US" dirty="0"/>
              <a:t>: 11-12</a:t>
            </a:r>
          </a:p>
          <a:p>
            <a:r>
              <a:rPr lang="en-US" dirty="0"/>
              <a:t>	Chapter 5: 117</a:t>
            </a:r>
          </a:p>
          <a:p>
            <a:r>
              <a:rPr lang="en-US" dirty="0"/>
              <a:t>	</a:t>
            </a:r>
          </a:p>
          <a:p>
            <a:r>
              <a:rPr lang="en-US" i="1" dirty="0"/>
              <a:t>Review:   </a:t>
            </a:r>
            <a:r>
              <a:rPr lang="en-US" dirty="0"/>
              <a:t>Online sources relevant to Assignment 4</a:t>
            </a:r>
          </a:p>
          <a:p>
            <a:endParaRPr lang="en-US" i="1" dirty="0"/>
          </a:p>
          <a:p>
            <a:r>
              <a:rPr lang="en-US" i="1" dirty="0"/>
              <a:t>Write: </a:t>
            </a:r>
            <a:r>
              <a:rPr lang="en-US" dirty="0"/>
              <a:t>  Bibliographic information for the source onto the printed copy of the source.</a:t>
            </a:r>
          </a:p>
          <a:p>
            <a:endParaRPr lang="en-US" i="1" dirty="0"/>
          </a:p>
        </p:txBody>
      </p:sp>
      <p:sp>
        <p:nvSpPr>
          <p:cNvPr id="3" name="Title 2"/>
          <p:cNvSpPr>
            <a:spLocks noGrp="1"/>
          </p:cNvSpPr>
          <p:nvPr>
            <p:ph type="title"/>
          </p:nvPr>
        </p:nvSpPr>
        <p:spPr>
          <a:xfrm>
            <a:off x="1016000" y="562750"/>
            <a:ext cx="7772400" cy="1362075"/>
          </a:xfrm>
        </p:spPr>
        <p:txBody>
          <a:bodyPr/>
          <a:lstStyle/>
          <a:p>
            <a:r>
              <a:rPr lang="en-US" cap="none" dirty="0"/>
              <a:t>For</a:t>
            </a:r>
            <a:r>
              <a:rPr lang="en-US" dirty="0"/>
              <a:t> </a:t>
            </a:r>
            <a:r>
              <a:rPr lang="en-US" cap="none" dirty="0"/>
              <a:t>Tuesday</a:t>
            </a:r>
          </a:p>
        </p:txBody>
      </p:sp>
    </p:spTree>
    <p:extLst>
      <p:ext uri="{BB962C8B-B14F-4D97-AF65-F5344CB8AC3E}">
        <p14:creationId xmlns:p14="http://schemas.microsoft.com/office/powerpoint/2010/main" val="2207590334"/>
      </p:ext>
    </p:extLst>
  </p:cSld>
  <p:clrMapOvr>
    <a:masterClrMapping/>
  </p:clrMapOvr>
</p:sld>
</file>

<file path=ppt/theme/theme1.xml><?xml version="1.0" encoding="utf-8"?>
<a:theme xmlns:a="http://schemas.openxmlformats.org/drawingml/2006/main" name="Urban Pop">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7625</TotalTime>
  <Words>865</Words>
  <Application>Microsoft Macintosh PowerPoint</Application>
  <PresentationFormat>On-screen Show (4:3)</PresentationFormat>
  <Paragraphs>129</Paragraphs>
  <Slides>18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Calibri</vt:lpstr>
      <vt:lpstr>Gill Sans</vt:lpstr>
      <vt:lpstr>Gill Sans MT</vt:lpstr>
      <vt:lpstr>Wingdings</vt:lpstr>
      <vt:lpstr>Wingdings 3</vt:lpstr>
      <vt:lpstr>Urban Pop</vt:lpstr>
      <vt:lpstr>1_Office Theme</vt:lpstr>
      <vt:lpstr>COMM 2293: Business Communications</vt:lpstr>
      <vt:lpstr>Agenda</vt:lpstr>
      <vt:lpstr>Cindy Harrigan SMU Librarian</vt:lpstr>
      <vt:lpstr>     Audience Analysis and Report Organization </vt:lpstr>
      <vt:lpstr>Assignment 4 Background</vt:lpstr>
      <vt:lpstr>What is the problem?</vt:lpstr>
      <vt:lpstr>Audience Analysis</vt:lpstr>
      <vt:lpstr>Assignment 4 Summary </vt:lpstr>
      <vt:lpstr>Statement of Purpose for Research</vt:lpstr>
      <vt:lpstr>Example Statement of Purpose</vt:lpstr>
      <vt:lpstr>Email me an expanded purpose statement for Assignment 4. Include:  -Purpose  -Scope  -Limitations  -Significance</vt:lpstr>
      <vt:lpstr>Memo Format for Assignment 4</vt:lpstr>
      <vt:lpstr>Homework Preparation for Tuesday</vt:lpstr>
      <vt:lpstr>Credibility of Sources</vt:lpstr>
      <vt:lpstr>Assessing Credibility</vt:lpstr>
      <vt:lpstr>What is wrong with these sources?</vt:lpstr>
      <vt:lpstr>  Don’t forget to bring in your 3 sources for our class on Tuesday!</vt:lpstr>
      <vt:lpstr>For Tuesday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2293 Business communications</dc:title>
  <dc:creator>Emily  Ballantyne</dc:creator>
  <cp:lastModifiedBy>Emily Ballantyne</cp:lastModifiedBy>
  <cp:revision>131</cp:revision>
  <dcterms:created xsi:type="dcterms:W3CDTF">2016-01-03T11:13:07Z</dcterms:created>
  <dcterms:modified xsi:type="dcterms:W3CDTF">2019-02-27T11:24:55Z</dcterms:modified>
</cp:coreProperties>
</file>